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1" r:id="rId1"/>
    <p:sldMasterId id="2147484111" r:id="rId2"/>
    <p:sldMasterId id="2147484124" r:id="rId3"/>
    <p:sldMasterId id="2147484142" r:id="rId4"/>
    <p:sldMasterId id="2147484160" r:id="rId5"/>
  </p:sldMasterIdLst>
  <p:notesMasterIdLst>
    <p:notesMasterId r:id="rId97"/>
  </p:notesMasterIdLst>
  <p:sldIdLst>
    <p:sldId id="565" r:id="rId6"/>
    <p:sldId id="523" r:id="rId7"/>
    <p:sldId id="559" r:id="rId8"/>
    <p:sldId id="521" r:id="rId9"/>
    <p:sldId id="522" r:id="rId10"/>
    <p:sldId id="558" r:id="rId11"/>
    <p:sldId id="524" r:id="rId12"/>
    <p:sldId id="266" r:id="rId13"/>
    <p:sldId id="555" r:id="rId14"/>
    <p:sldId id="294" r:id="rId15"/>
    <p:sldId id="283" r:id="rId16"/>
    <p:sldId id="307" r:id="rId17"/>
    <p:sldId id="308" r:id="rId18"/>
    <p:sldId id="511" r:id="rId19"/>
    <p:sldId id="309" r:id="rId20"/>
    <p:sldId id="418" r:id="rId21"/>
    <p:sldId id="267" r:id="rId22"/>
    <p:sldId id="419" r:id="rId23"/>
    <p:sldId id="366" r:id="rId24"/>
    <p:sldId id="338" r:id="rId25"/>
    <p:sldId id="360" r:id="rId26"/>
    <p:sldId id="436" r:id="rId27"/>
    <p:sldId id="420" r:id="rId28"/>
    <p:sldId id="421" r:id="rId29"/>
    <p:sldId id="519" r:id="rId30"/>
    <p:sldId id="422" r:id="rId31"/>
    <p:sldId id="274" r:id="rId32"/>
    <p:sldId id="342" r:id="rId33"/>
    <p:sldId id="514" r:id="rId34"/>
    <p:sldId id="513" r:id="rId35"/>
    <p:sldId id="568" r:id="rId36"/>
    <p:sldId id="570" r:id="rId37"/>
    <p:sldId id="368" r:id="rId38"/>
    <p:sldId id="533" r:id="rId39"/>
    <p:sldId id="534" r:id="rId40"/>
    <p:sldId id="571" r:id="rId41"/>
    <p:sldId id="573" r:id="rId42"/>
    <p:sldId id="437" r:id="rId43"/>
    <p:sldId id="295" r:id="rId44"/>
    <p:sldId id="257" r:id="rId45"/>
    <p:sldId id="289" r:id="rId46"/>
    <p:sldId id="561" r:id="rId47"/>
    <p:sldId id="290" r:id="rId48"/>
    <p:sldId id="583" r:id="rId49"/>
    <p:sldId id="574" r:id="rId50"/>
    <p:sldId id="582" r:id="rId51"/>
    <p:sldId id="589" r:id="rId52"/>
    <p:sldId id="562" r:id="rId53"/>
    <p:sldId id="536" r:id="rId54"/>
    <p:sldId id="300" r:id="rId55"/>
    <p:sldId id="584" r:id="rId56"/>
    <p:sldId id="563" r:id="rId57"/>
    <p:sldId id="580" r:id="rId58"/>
    <p:sldId id="581" r:id="rId59"/>
    <p:sldId id="586" r:id="rId60"/>
    <p:sldId id="543" r:id="rId61"/>
    <p:sldId id="544" r:id="rId62"/>
    <p:sldId id="545" r:id="rId63"/>
    <p:sldId id="546" r:id="rId64"/>
    <p:sldId id="314" r:id="rId65"/>
    <p:sldId id="315" r:id="rId66"/>
    <p:sldId id="279" r:id="rId67"/>
    <p:sldId id="280" r:id="rId68"/>
    <p:sldId id="281" r:id="rId69"/>
    <p:sldId id="341" r:id="rId70"/>
    <p:sldId id="541" r:id="rId71"/>
    <p:sldId id="542" r:id="rId72"/>
    <p:sldId id="312" r:id="rId73"/>
    <p:sldId id="399" r:id="rId74"/>
    <p:sldId id="402" r:id="rId75"/>
    <p:sldId id="403" r:id="rId76"/>
    <p:sldId id="404" r:id="rId77"/>
    <p:sldId id="405" r:id="rId78"/>
    <p:sldId id="587" r:id="rId79"/>
    <p:sldId id="406" r:id="rId80"/>
    <p:sldId id="432" r:id="rId81"/>
    <p:sldId id="588" r:id="rId82"/>
    <p:sldId id="537" r:id="rId83"/>
    <p:sldId id="538" r:id="rId84"/>
    <p:sldId id="539" r:id="rId85"/>
    <p:sldId id="540" r:id="rId86"/>
    <p:sldId id="425" r:id="rId87"/>
    <p:sldId id="427" r:id="rId88"/>
    <p:sldId id="428" r:id="rId89"/>
    <p:sldId id="547" r:id="rId90"/>
    <p:sldId id="548" r:id="rId91"/>
    <p:sldId id="549" r:id="rId92"/>
    <p:sldId id="550" r:id="rId93"/>
    <p:sldId id="551" r:id="rId94"/>
    <p:sldId id="552" r:id="rId95"/>
    <p:sldId id="553" r:id="rId96"/>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35" autoAdjust="0"/>
    <p:restoredTop sz="94660"/>
  </p:normalViewPr>
  <p:slideViewPr>
    <p:cSldViewPr>
      <p:cViewPr varScale="1">
        <p:scale>
          <a:sx n="78" d="100"/>
          <a:sy n="78" d="100"/>
        </p:scale>
        <p:origin x="1334"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09CCD6A-5DE4-4A47-AA8F-2CE3C8E6C26D}"/>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de-DE"/>
          </a:p>
        </p:txBody>
      </p:sp>
      <p:sp>
        <p:nvSpPr>
          <p:cNvPr id="8195" name="Rectangle 3">
            <a:extLst>
              <a:ext uri="{FF2B5EF4-FFF2-40B4-BE49-F238E27FC236}">
                <a16:creationId xmlns:a16="http://schemas.microsoft.com/office/drawing/2014/main" id="{0269A1B9-580E-4510-8E9E-985A465FC90E}"/>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de-DE"/>
          </a:p>
        </p:txBody>
      </p:sp>
      <p:sp>
        <p:nvSpPr>
          <p:cNvPr id="3076" name="Rectangle 4">
            <a:extLst>
              <a:ext uri="{FF2B5EF4-FFF2-40B4-BE49-F238E27FC236}">
                <a16:creationId xmlns:a16="http://schemas.microsoft.com/office/drawing/2014/main" id="{799B700E-7734-411D-BBD1-3D6ED6AB01C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a:extLst>
              <a:ext uri="{FF2B5EF4-FFF2-40B4-BE49-F238E27FC236}">
                <a16:creationId xmlns:a16="http://schemas.microsoft.com/office/drawing/2014/main" id="{9A8566D2-6A08-46BC-8A82-934B75781126}"/>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8198" name="Rectangle 6">
            <a:extLst>
              <a:ext uri="{FF2B5EF4-FFF2-40B4-BE49-F238E27FC236}">
                <a16:creationId xmlns:a16="http://schemas.microsoft.com/office/drawing/2014/main" id="{4D08519B-BAB5-4291-98E6-3F2A262D201A}"/>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de-DE"/>
          </a:p>
        </p:txBody>
      </p:sp>
      <p:sp>
        <p:nvSpPr>
          <p:cNvPr id="8199" name="Rectangle 7">
            <a:extLst>
              <a:ext uri="{FF2B5EF4-FFF2-40B4-BE49-F238E27FC236}">
                <a16:creationId xmlns:a16="http://schemas.microsoft.com/office/drawing/2014/main" id="{E84B875E-4195-4D94-8E3C-AED8575A4598}"/>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B4531B49-F61F-4FA0-89F9-8F55BB60CECE}"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6F6BF5C5-3A89-4FCD-BC07-8E7E6A7A4889}"/>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BEA09E4-2506-47C2-898F-8B40FB6D3443}" type="slidenum">
              <a:rPr lang="de-DE" altLang="de-DE" smtClean="0"/>
              <a:pPr>
                <a:spcBef>
                  <a:spcPct val="0"/>
                </a:spcBef>
              </a:pPr>
              <a:t>2</a:t>
            </a:fld>
            <a:endParaRPr lang="de-DE" altLang="de-DE"/>
          </a:p>
        </p:txBody>
      </p:sp>
      <p:sp>
        <p:nvSpPr>
          <p:cNvPr id="5123" name="Rectangle 2">
            <a:extLst>
              <a:ext uri="{FF2B5EF4-FFF2-40B4-BE49-F238E27FC236}">
                <a16:creationId xmlns:a16="http://schemas.microsoft.com/office/drawing/2014/main" id="{F501C264-728B-4F0F-9ACF-AD23460E01D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28A99F0B-A9C7-4DF8-9793-C3AFFA1BF06C}"/>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832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C6DB5E05-9CF1-41DB-A2C4-39F6C91836B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94042FB-61D5-439F-B270-788ACC8C380F}" type="slidenum">
              <a:rPr lang="de-DE" altLang="de-DE" smtClean="0"/>
              <a:pPr>
                <a:spcBef>
                  <a:spcPct val="0"/>
                </a:spcBef>
              </a:pPr>
              <a:t>23</a:t>
            </a:fld>
            <a:endParaRPr lang="de-DE" altLang="de-DE"/>
          </a:p>
        </p:txBody>
      </p:sp>
      <p:sp>
        <p:nvSpPr>
          <p:cNvPr id="27651" name="Rectangle 2">
            <a:extLst>
              <a:ext uri="{FF2B5EF4-FFF2-40B4-BE49-F238E27FC236}">
                <a16:creationId xmlns:a16="http://schemas.microsoft.com/office/drawing/2014/main" id="{035C73FA-EF5A-4654-95BF-055899C76074}"/>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C94D8831-DB3C-4580-B61A-BAF325A9C499}"/>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81AE86CE-08D4-478F-8186-18C2219EBC4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A078AA8-B223-4668-BDC7-763CB626FB58}" type="slidenum">
              <a:rPr lang="de-DE" altLang="de-DE" smtClean="0"/>
              <a:pPr>
                <a:spcBef>
                  <a:spcPct val="0"/>
                </a:spcBef>
              </a:pPr>
              <a:t>24</a:t>
            </a:fld>
            <a:endParaRPr lang="de-DE" altLang="de-DE"/>
          </a:p>
        </p:txBody>
      </p:sp>
      <p:sp>
        <p:nvSpPr>
          <p:cNvPr id="29699" name="Rectangle 2">
            <a:extLst>
              <a:ext uri="{FF2B5EF4-FFF2-40B4-BE49-F238E27FC236}">
                <a16:creationId xmlns:a16="http://schemas.microsoft.com/office/drawing/2014/main" id="{F1AE64BB-890E-4EE2-948B-B705679DE195}"/>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1B3D35B5-D3DE-454B-B10B-7888B19D947B}"/>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90E8921E-FB6E-4780-AB05-442B32CAA206}"/>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0598523-0766-4066-BCDE-61DE07759B6A}" type="slidenum">
              <a:rPr lang="de-DE" altLang="de-DE" smtClean="0"/>
              <a:pPr>
                <a:spcBef>
                  <a:spcPct val="0"/>
                </a:spcBef>
              </a:pPr>
              <a:t>26</a:t>
            </a:fld>
            <a:endParaRPr lang="de-DE" altLang="de-DE"/>
          </a:p>
        </p:txBody>
      </p:sp>
      <p:sp>
        <p:nvSpPr>
          <p:cNvPr id="31747" name="Rectangle 2">
            <a:extLst>
              <a:ext uri="{FF2B5EF4-FFF2-40B4-BE49-F238E27FC236}">
                <a16:creationId xmlns:a16="http://schemas.microsoft.com/office/drawing/2014/main" id="{F6265DE5-41A5-4328-A72D-41BC9976C9C8}"/>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5B593A58-DECE-4BD7-8710-D68A2CD55913}"/>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2175C10-B299-4F03-BB63-F5EE28F14500}"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27</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E98C44B9-2C96-404D-B273-986720F8B0AE}"/>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175D139-517A-43BA-BC6E-914257DCBB70}" type="slidenum">
              <a:rPr lang="de-DE" altLang="de-DE" smtClean="0"/>
              <a:pPr>
                <a:spcBef>
                  <a:spcPct val="0"/>
                </a:spcBef>
              </a:pPr>
              <a:t>39</a:t>
            </a:fld>
            <a:endParaRPr lang="de-DE" altLang="de-DE"/>
          </a:p>
        </p:txBody>
      </p:sp>
      <p:sp>
        <p:nvSpPr>
          <p:cNvPr id="44035" name="Rectangle 2">
            <a:extLst>
              <a:ext uri="{FF2B5EF4-FFF2-40B4-BE49-F238E27FC236}">
                <a16:creationId xmlns:a16="http://schemas.microsoft.com/office/drawing/2014/main" id="{90F8592C-7B3F-4A27-B125-86EF1F8A4DFE}"/>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CD15DA4A-2BB2-48B5-8C35-5B0BBA51B57C}"/>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id="{11E64CF7-6552-4A9F-BF3A-EA1520EBD0A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402129D-177B-4CCB-8E26-397EF06F76BF}" type="slidenum">
              <a:rPr lang="de-DE" altLang="de-DE"/>
              <a:pPr>
                <a:spcBef>
                  <a:spcPct val="0"/>
                </a:spcBef>
              </a:pPr>
              <a:t>40</a:t>
            </a:fld>
            <a:endParaRPr lang="de-DE" altLang="de-DE"/>
          </a:p>
        </p:txBody>
      </p:sp>
      <p:sp>
        <p:nvSpPr>
          <p:cNvPr id="4099" name="Rectangle 2">
            <a:extLst>
              <a:ext uri="{FF2B5EF4-FFF2-40B4-BE49-F238E27FC236}">
                <a16:creationId xmlns:a16="http://schemas.microsoft.com/office/drawing/2014/main" id="{903E1569-984E-44FB-9E9C-B51C7DD52251}"/>
              </a:ext>
            </a:extLst>
          </p:cNvPr>
          <p:cNvSpPr>
            <a:spLocks noGrp="1" noRot="1" noChangeAspect="1" noChangeArrowheads="1" noTextEdit="1"/>
          </p:cNvSpPr>
          <p:nvPr>
            <p:ph type="sldImg"/>
          </p:nvPr>
        </p:nvSpPr>
        <p:spPr>
          <a:ln/>
        </p:spPr>
      </p:sp>
      <p:sp>
        <p:nvSpPr>
          <p:cNvPr id="4100" name="Rectangle 3">
            <a:extLst>
              <a:ext uri="{FF2B5EF4-FFF2-40B4-BE49-F238E27FC236}">
                <a16:creationId xmlns:a16="http://schemas.microsoft.com/office/drawing/2014/main" id="{444B0F5E-F98A-4EB9-8594-71C6F14FA8B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329C881E-B22D-4D5D-BD6B-36DFF42BFC50}" type="slidenum">
              <a:rPr lang="de-DE" altLang="de-DE" smtClean="0"/>
              <a:pPr eaLnBrk="1" hangingPunct="1">
                <a:spcBef>
                  <a:spcPct val="0"/>
                </a:spcBef>
              </a:pPr>
              <a:t>41</a:t>
            </a:fld>
            <a:endParaRPr lang="de-DE" altLang="de-DE"/>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AE1AE3BF-0411-4E07-B4EA-CD4239FB6F79}" type="slidenum">
              <a:rPr lang="de-DE" altLang="de-DE" smtClean="0"/>
              <a:pPr eaLnBrk="1" hangingPunct="1">
                <a:spcBef>
                  <a:spcPct val="0"/>
                </a:spcBef>
              </a:pPr>
              <a:t>43</a:t>
            </a:fld>
            <a:endParaRPr lang="de-DE" altLang="de-DE"/>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F43E93BD-4878-47B5-B887-479A31F9219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E5BDBFC-84DA-4E21-95AD-BAC01590AAE3}" type="slidenum">
              <a:rPr lang="de-DE" altLang="de-DE" smtClean="0"/>
              <a:pPr>
                <a:spcBef>
                  <a:spcPct val="0"/>
                </a:spcBef>
              </a:pPr>
              <a:t>49</a:t>
            </a:fld>
            <a:endParaRPr lang="de-DE" altLang="de-DE"/>
          </a:p>
        </p:txBody>
      </p:sp>
      <p:sp>
        <p:nvSpPr>
          <p:cNvPr id="46083" name="Rectangle 2">
            <a:extLst>
              <a:ext uri="{FF2B5EF4-FFF2-40B4-BE49-F238E27FC236}">
                <a16:creationId xmlns:a16="http://schemas.microsoft.com/office/drawing/2014/main" id="{3E3EC1B4-AB2D-4AFF-A1E5-754233B07C43}"/>
              </a:ext>
            </a:extLst>
          </p:cNvPr>
          <p:cNvSpPr>
            <a:spLocks noGrp="1" noRot="1" noChangeAspect="1" noChangeArrowheads="1" noTextEdit="1"/>
          </p:cNvSpPr>
          <p:nvPr>
            <p:ph type="sldImg"/>
          </p:nvPr>
        </p:nvSpPr>
        <p:spPr>
          <a:ln/>
        </p:spPr>
      </p:sp>
      <p:sp>
        <p:nvSpPr>
          <p:cNvPr id="46084" name="Rectangle 3">
            <a:extLst>
              <a:ext uri="{FF2B5EF4-FFF2-40B4-BE49-F238E27FC236}">
                <a16:creationId xmlns:a16="http://schemas.microsoft.com/office/drawing/2014/main" id="{63767FE7-ECE0-4F00-9454-03DE06FDCCBE}"/>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BF03C199-47F8-4D91-9E2F-F2495AA56A77}"/>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84A9B37C-AE73-41F8-B4B0-AD95DE2AC888}"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55</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07523" name="Rectangle 2">
            <a:extLst>
              <a:ext uri="{FF2B5EF4-FFF2-40B4-BE49-F238E27FC236}">
                <a16:creationId xmlns:a16="http://schemas.microsoft.com/office/drawing/2014/main" id="{ED8AC301-B391-4276-B665-9CEBAFCA8638}"/>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7E221F34-120D-47EB-A0B0-B8737A935CC5}"/>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403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6F6BF5C5-3A89-4FCD-BC07-8E7E6A7A4889}"/>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BEA09E4-2506-47C2-898F-8B40FB6D3443}" type="slidenum">
              <a:rPr lang="de-DE" altLang="de-DE" smtClean="0"/>
              <a:pPr>
                <a:spcBef>
                  <a:spcPct val="0"/>
                </a:spcBef>
              </a:pPr>
              <a:t>8</a:t>
            </a:fld>
            <a:endParaRPr lang="de-DE" altLang="de-DE"/>
          </a:p>
        </p:txBody>
      </p:sp>
      <p:sp>
        <p:nvSpPr>
          <p:cNvPr id="5123" name="Rectangle 2">
            <a:extLst>
              <a:ext uri="{FF2B5EF4-FFF2-40B4-BE49-F238E27FC236}">
                <a16:creationId xmlns:a16="http://schemas.microsoft.com/office/drawing/2014/main" id="{F501C264-728B-4F0F-9ACF-AD23460E01D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28A99F0B-A9C7-4DF8-9793-C3AFFA1BF06C}"/>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48609FAF-B989-450C-B894-C0E6238A4AC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A2302B8-B274-4976-9C19-7A77961CE32C}" type="slidenum">
              <a:rPr lang="de-DE" altLang="de-DE" smtClean="0"/>
              <a:pPr>
                <a:spcBef>
                  <a:spcPct val="0"/>
                </a:spcBef>
              </a:pPr>
              <a:t>69</a:t>
            </a:fld>
            <a:endParaRPr lang="de-DE" altLang="de-DE"/>
          </a:p>
        </p:txBody>
      </p:sp>
      <p:sp>
        <p:nvSpPr>
          <p:cNvPr id="48131" name="Rectangle 2">
            <a:extLst>
              <a:ext uri="{FF2B5EF4-FFF2-40B4-BE49-F238E27FC236}">
                <a16:creationId xmlns:a16="http://schemas.microsoft.com/office/drawing/2014/main" id="{C0AEE9AB-1AEA-400E-B20C-675C31E390BD}"/>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379265C0-EA7E-48CF-891C-FA0E3988D250}"/>
              </a:ext>
            </a:extLst>
          </p:cNvPr>
          <p:cNvSpPr>
            <a:spLocks noGrp="1" noChangeArrowheads="1"/>
          </p:cNvSpPr>
          <p:nvPr>
            <p:ph type="body" idx="1"/>
          </p:nvPr>
        </p:nvSpPr>
        <p:spPr>
          <a:noFill/>
        </p:spPr>
        <p:txBody>
          <a:bodyPr/>
          <a:lstStyle/>
          <a:p>
            <a:pPr eaLnBrk="1" hangingPunct="1"/>
            <a:endParaRPr lang="de-AT" alt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702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48D1538E-A25D-4143-9F0D-790EA3861E01}"/>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56E2BC9-6320-4E61-AF5E-2332001343F2}" type="slidenum">
              <a:rPr lang="de-DE" altLang="de-DE" smtClean="0"/>
              <a:pPr>
                <a:spcBef>
                  <a:spcPct val="0"/>
                </a:spcBef>
              </a:pPr>
              <a:t>78</a:t>
            </a:fld>
            <a:endParaRPr lang="de-DE" altLang="de-DE"/>
          </a:p>
        </p:txBody>
      </p:sp>
      <p:sp>
        <p:nvSpPr>
          <p:cNvPr id="56323" name="Rectangle 2">
            <a:extLst>
              <a:ext uri="{FF2B5EF4-FFF2-40B4-BE49-F238E27FC236}">
                <a16:creationId xmlns:a16="http://schemas.microsoft.com/office/drawing/2014/main" id="{1639CC6A-43FC-420E-B8C7-E33BC981AC84}"/>
              </a:ext>
            </a:extLst>
          </p:cNvPr>
          <p:cNvSpPr>
            <a:spLocks noGrp="1" noRot="1" noChangeAspect="1" noChangeArrowheads="1" noTextEdit="1"/>
          </p:cNvSpPr>
          <p:nvPr>
            <p:ph type="sldImg"/>
          </p:nvPr>
        </p:nvSpPr>
        <p:spPr>
          <a:ln/>
        </p:spPr>
      </p:sp>
      <p:sp>
        <p:nvSpPr>
          <p:cNvPr id="56324" name="Rectangle 3">
            <a:extLst>
              <a:ext uri="{FF2B5EF4-FFF2-40B4-BE49-F238E27FC236}">
                <a16:creationId xmlns:a16="http://schemas.microsoft.com/office/drawing/2014/main" id="{E018A3C4-967C-4B70-8749-7D6C6F057008}"/>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25619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A5D1575C-C3E3-4552-8D6B-7905DB68214B}"/>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FBE4493-A7D0-4501-BEB3-C9B21735C498}" type="slidenum">
              <a:rPr lang="de-DE" altLang="de-DE" smtClean="0"/>
              <a:pPr>
                <a:spcBef>
                  <a:spcPct val="0"/>
                </a:spcBef>
              </a:pPr>
              <a:t>80</a:t>
            </a:fld>
            <a:endParaRPr lang="de-DE" altLang="de-DE"/>
          </a:p>
        </p:txBody>
      </p:sp>
      <p:sp>
        <p:nvSpPr>
          <p:cNvPr id="79875" name="Rectangle 2">
            <a:extLst>
              <a:ext uri="{FF2B5EF4-FFF2-40B4-BE49-F238E27FC236}">
                <a16:creationId xmlns:a16="http://schemas.microsoft.com/office/drawing/2014/main" id="{42FD0652-C20C-45DB-AD19-9DBD3C8FBA50}"/>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3403F113-7F71-4BF0-84D2-06A3B44390F9}"/>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6763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BF03C199-47F8-4D91-9E2F-F2495AA56A77}"/>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4A9B37C-AE73-41F8-B4B0-AD95DE2AC888}" type="slidenum">
              <a:rPr lang="de-DE" altLang="de-DE" smtClean="0"/>
              <a:pPr>
                <a:spcBef>
                  <a:spcPct val="0"/>
                </a:spcBef>
              </a:pPr>
              <a:t>81</a:t>
            </a:fld>
            <a:endParaRPr lang="de-DE" altLang="de-DE"/>
          </a:p>
        </p:txBody>
      </p:sp>
      <p:sp>
        <p:nvSpPr>
          <p:cNvPr id="107523" name="Rectangle 2">
            <a:extLst>
              <a:ext uri="{FF2B5EF4-FFF2-40B4-BE49-F238E27FC236}">
                <a16:creationId xmlns:a16="http://schemas.microsoft.com/office/drawing/2014/main" id="{ED8AC301-B391-4276-B665-9CEBAFCA8638}"/>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7E221F34-120D-47EB-A0B0-B8737A935CC5}"/>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403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2B501C49-666B-450E-A4C0-B5999F38281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B939F2D-FD3B-4AFE-8857-C29C042D418F}" type="slidenum">
              <a:rPr lang="de-DE" altLang="de-DE" smtClean="0"/>
              <a:pPr>
                <a:spcBef>
                  <a:spcPct val="0"/>
                </a:spcBef>
              </a:pPr>
              <a:t>82</a:t>
            </a:fld>
            <a:endParaRPr lang="de-DE" altLang="de-DE"/>
          </a:p>
        </p:txBody>
      </p:sp>
      <p:sp>
        <p:nvSpPr>
          <p:cNvPr id="109571" name="Rectangle 2">
            <a:extLst>
              <a:ext uri="{FF2B5EF4-FFF2-40B4-BE49-F238E27FC236}">
                <a16:creationId xmlns:a16="http://schemas.microsoft.com/office/drawing/2014/main" id="{BC8DE95C-157C-4C98-9E7B-B2AC4C79DFFE}"/>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169C88CD-D9D6-4463-BDC2-2DE3052A3ECD}"/>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9995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84E8FB0C-72B7-4B55-9268-87FD3F3EC76E}"/>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EBB4413-842D-4989-BDCB-13B320127106}" type="slidenum">
              <a:rPr lang="de-DE" altLang="de-DE" smtClean="0"/>
              <a:pPr>
                <a:spcBef>
                  <a:spcPct val="0"/>
                </a:spcBef>
              </a:pPr>
              <a:t>83</a:t>
            </a:fld>
            <a:endParaRPr lang="de-DE" altLang="de-DE"/>
          </a:p>
        </p:txBody>
      </p:sp>
      <p:sp>
        <p:nvSpPr>
          <p:cNvPr id="113667" name="Rectangle 2">
            <a:extLst>
              <a:ext uri="{FF2B5EF4-FFF2-40B4-BE49-F238E27FC236}">
                <a16:creationId xmlns:a16="http://schemas.microsoft.com/office/drawing/2014/main" id="{D27601B1-4FE4-40F5-A9F8-6005B4104F0E}"/>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7423A3FE-5778-428F-9378-F5F9514C2C4C}"/>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5423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4266969-17E0-4D7A-9393-8EC969C7A9EF}"/>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7A241BF-0E3E-48EA-8B65-BC28BA00AFF8}" type="slidenum">
              <a:rPr lang="de-DE" altLang="de-DE" smtClean="0"/>
              <a:pPr>
                <a:spcBef>
                  <a:spcPct val="0"/>
                </a:spcBef>
              </a:pPr>
              <a:t>10</a:t>
            </a:fld>
            <a:endParaRPr lang="de-DE" altLang="de-DE"/>
          </a:p>
        </p:txBody>
      </p:sp>
      <p:sp>
        <p:nvSpPr>
          <p:cNvPr id="7171" name="Rectangle 2">
            <a:extLst>
              <a:ext uri="{FF2B5EF4-FFF2-40B4-BE49-F238E27FC236}">
                <a16:creationId xmlns:a16="http://schemas.microsoft.com/office/drawing/2014/main" id="{F58078D5-3F66-48D4-888A-896D0E0A8B5F}"/>
              </a:ext>
            </a:extLst>
          </p:cNvPr>
          <p:cNvSpPr>
            <a:spLocks noGrp="1" noRot="1" noChangeAspect="1" noChangeArrowheads="1" noTextEdit="1"/>
          </p:cNvSpPr>
          <p:nvPr>
            <p:ph type="sldImg"/>
          </p:nvPr>
        </p:nvSpPr>
        <p:spPr>
          <a:ln/>
        </p:spPr>
      </p:sp>
      <p:sp>
        <p:nvSpPr>
          <p:cNvPr id="7172" name="Rectangle 3">
            <a:extLst>
              <a:ext uri="{FF2B5EF4-FFF2-40B4-BE49-F238E27FC236}">
                <a16:creationId xmlns:a16="http://schemas.microsoft.com/office/drawing/2014/main" id="{21673307-22DD-447D-B293-C2BB3B01B633}"/>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25BCD6C9-118B-4D47-9D6D-7538A17BA1E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6769350-7CDB-4903-8F4E-053999972FF0}" type="slidenum">
              <a:rPr lang="de-DE" altLang="de-DE" smtClean="0"/>
              <a:pPr>
                <a:spcBef>
                  <a:spcPct val="0"/>
                </a:spcBef>
              </a:pPr>
              <a:t>11</a:t>
            </a:fld>
            <a:endParaRPr lang="de-DE" altLang="de-DE"/>
          </a:p>
        </p:txBody>
      </p:sp>
      <p:sp>
        <p:nvSpPr>
          <p:cNvPr id="9219" name="Rectangle 2">
            <a:extLst>
              <a:ext uri="{FF2B5EF4-FFF2-40B4-BE49-F238E27FC236}">
                <a16:creationId xmlns:a16="http://schemas.microsoft.com/office/drawing/2014/main" id="{C53C0A8F-3964-43FC-8F02-729CC3FDB61E}"/>
              </a:ext>
            </a:extLst>
          </p:cNvPr>
          <p:cNvSpPr>
            <a:spLocks noGrp="1" noRot="1" noChangeAspect="1" noChangeArrowheads="1" noTextEdit="1"/>
          </p:cNvSpPr>
          <p:nvPr>
            <p:ph type="sldImg"/>
          </p:nvPr>
        </p:nvSpPr>
        <p:spPr>
          <a:ln/>
        </p:spPr>
      </p:sp>
      <p:sp>
        <p:nvSpPr>
          <p:cNvPr id="9220" name="Rectangle 3">
            <a:extLst>
              <a:ext uri="{FF2B5EF4-FFF2-40B4-BE49-F238E27FC236}">
                <a16:creationId xmlns:a16="http://schemas.microsoft.com/office/drawing/2014/main" id="{2965836E-0840-4599-9FEE-253B6B046D63}"/>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3F1EC6CA-4B1E-43EE-9C74-7343BB0566AD}"/>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BD257FE-DB41-4487-B1D0-78C31937E0CE}" type="slidenum">
              <a:rPr lang="de-DE" altLang="de-DE" smtClean="0"/>
              <a:pPr>
                <a:spcBef>
                  <a:spcPct val="0"/>
                </a:spcBef>
              </a:pPr>
              <a:t>12</a:t>
            </a:fld>
            <a:endParaRPr lang="de-DE" altLang="de-DE"/>
          </a:p>
        </p:txBody>
      </p:sp>
      <p:sp>
        <p:nvSpPr>
          <p:cNvPr id="13315" name="Rectangle 2">
            <a:extLst>
              <a:ext uri="{FF2B5EF4-FFF2-40B4-BE49-F238E27FC236}">
                <a16:creationId xmlns:a16="http://schemas.microsoft.com/office/drawing/2014/main" id="{F289E913-9A97-43BF-8752-C92DFD7AEE09}"/>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6B7EDC5A-D773-4977-9AB3-B50CB3CB1ADE}"/>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EB56BC18-6FF0-4BBE-8689-28F98EB7DBAB}"/>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BC0D8EC-9178-4B30-B7B4-66FFE9228509}" type="slidenum">
              <a:rPr lang="de-DE" altLang="de-DE" smtClean="0"/>
              <a:pPr>
                <a:spcBef>
                  <a:spcPct val="0"/>
                </a:spcBef>
              </a:pPr>
              <a:t>13</a:t>
            </a:fld>
            <a:endParaRPr lang="de-DE" altLang="de-DE"/>
          </a:p>
        </p:txBody>
      </p:sp>
      <p:sp>
        <p:nvSpPr>
          <p:cNvPr id="15363" name="Rectangle 2">
            <a:extLst>
              <a:ext uri="{FF2B5EF4-FFF2-40B4-BE49-F238E27FC236}">
                <a16:creationId xmlns:a16="http://schemas.microsoft.com/office/drawing/2014/main" id="{190415B9-DC2F-4F8E-B77A-27910F1E0470}"/>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96511731-45C7-4817-AC09-E11D9F69E93B}"/>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A25ECEE-3202-4297-85AE-2164E965F8C8}"/>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22735A5-0236-4DC4-8968-109A49DC08F1}" type="slidenum">
              <a:rPr lang="de-DE" altLang="de-DE" smtClean="0"/>
              <a:pPr>
                <a:spcBef>
                  <a:spcPct val="0"/>
                </a:spcBef>
              </a:pPr>
              <a:t>15</a:t>
            </a:fld>
            <a:endParaRPr lang="de-DE" altLang="de-DE"/>
          </a:p>
        </p:txBody>
      </p:sp>
      <p:sp>
        <p:nvSpPr>
          <p:cNvPr id="17411" name="Rectangle 2">
            <a:extLst>
              <a:ext uri="{FF2B5EF4-FFF2-40B4-BE49-F238E27FC236}">
                <a16:creationId xmlns:a16="http://schemas.microsoft.com/office/drawing/2014/main" id="{233A5A9B-5FB9-4443-8BEB-EB17DBE04DC1}"/>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4E4562AE-2397-4041-B3A7-67E151FF99C6}"/>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1C3AE4D5-5EA0-46CB-8288-A1EC828B9904}"/>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7F2BA8F-5C45-4092-B788-5F114F6A3AB8}" type="slidenum">
              <a:rPr lang="de-DE" altLang="de-DE" smtClean="0"/>
              <a:pPr>
                <a:spcBef>
                  <a:spcPct val="0"/>
                </a:spcBef>
              </a:pPr>
              <a:t>17</a:t>
            </a:fld>
            <a:endParaRPr lang="de-DE" altLang="de-DE"/>
          </a:p>
        </p:txBody>
      </p:sp>
      <p:sp>
        <p:nvSpPr>
          <p:cNvPr id="20483" name="Rectangle 2">
            <a:extLst>
              <a:ext uri="{FF2B5EF4-FFF2-40B4-BE49-F238E27FC236}">
                <a16:creationId xmlns:a16="http://schemas.microsoft.com/office/drawing/2014/main" id="{8E37C5A1-E48B-4FEC-AFA8-23D0D3F816B6}"/>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348F00A1-EC6F-4905-A982-1CA7F5AD445F}"/>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C86BDA-79FC-49A5-B770-DC63B6C9CD0A}"/>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8FF9BC2-7968-4062-96A5-D8B55A5AB00D}" type="slidenum">
              <a:rPr lang="de-DE" altLang="de-DE" smtClean="0"/>
              <a:pPr>
                <a:spcBef>
                  <a:spcPct val="0"/>
                </a:spcBef>
              </a:pPr>
              <a:t>18</a:t>
            </a:fld>
            <a:endParaRPr lang="de-DE" altLang="de-DE"/>
          </a:p>
        </p:txBody>
      </p:sp>
      <p:sp>
        <p:nvSpPr>
          <p:cNvPr id="22531" name="Rectangle 2">
            <a:extLst>
              <a:ext uri="{FF2B5EF4-FFF2-40B4-BE49-F238E27FC236}">
                <a16:creationId xmlns:a16="http://schemas.microsoft.com/office/drawing/2014/main" id="{8C16923C-425F-4C34-A856-D09808FEA3B9}"/>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CA8848F9-F7E4-4FC9-9F1B-F8AE42287673}"/>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68891-06B0-47AA-901E-AE308157AD05}"/>
              </a:ext>
            </a:extLst>
          </p:cNvPr>
          <p:cNvSpPr>
            <a:spLocks noGrp="1"/>
          </p:cNvSpPr>
          <p:nvPr>
            <p:ph type="ctrTitle"/>
          </p:nvPr>
        </p:nvSpPr>
        <p:spPr>
          <a:xfrm>
            <a:off x="1143000" y="1122363"/>
            <a:ext cx="6858000" cy="2387600"/>
          </a:xfrm>
        </p:spPr>
        <p:txBody>
          <a:bodyPr anchor="b"/>
          <a:lstStyle>
            <a:lvl1pPr algn="ctr">
              <a:defRPr sz="4500"/>
            </a:lvl1pPr>
          </a:lstStyle>
          <a:p>
            <a:r>
              <a:rPr lang="de-DE"/>
              <a:t>Mastertitelformat bearbeiten</a:t>
            </a:r>
            <a:endParaRPr lang="de-AT"/>
          </a:p>
        </p:txBody>
      </p:sp>
      <p:sp>
        <p:nvSpPr>
          <p:cNvPr id="3" name="Untertitel 2">
            <a:extLst>
              <a:ext uri="{FF2B5EF4-FFF2-40B4-BE49-F238E27FC236}">
                <a16:creationId xmlns:a16="http://schemas.microsoft.com/office/drawing/2014/main" id="{3F08F969-D73F-4A98-9422-7B5406D9F151}"/>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E5D0A866-C887-4CCC-B7A3-C243859FCCEC}"/>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7BAB5A49-A69E-49F3-81D7-686EB411853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F83395B1-428F-475D-AAE6-4B013B120FC2}"/>
              </a:ext>
            </a:extLst>
          </p:cNvPr>
          <p:cNvSpPr>
            <a:spLocks noGrp="1"/>
          </p:cNvSpPr>
          <p:nvPr>
            <p:ph type="sldNum" sz="quarter" idx="12"/>
          </p:nvPr>
        </p:nvSpPr>
        <p:spPr/>
        <p:txBody>
          <a:bodyPr/>
          <a:lstStyle/>
          <a:p>
            <a:pPr>
              <a:defRPr/>
            </a:pPr>
            <a:fld id="{18E088DA-81F5-465A-92F5-5055C33C3298}" type="slidenum">
              <a:rPr lang="de-DE" altLang="de-DE" smtClean="0"/>
              <a:pPr>
                <a:defRPr/>
              </a:pPr>
              <a:t>‹Nr.›</a:t>
            </a:fld>
            <a:endParaRPr lang="de-DE" altLang="de-DE"/>
          </a:p>
        </p:txBody>
      </p:sp>
    </p:spTree>
    <p:extLst>
      <p:ext uri="{BB962C8B-B14F-4D97-AF65-F5344CB8AC3E}">
        <p14:creationId xmlns:p14="http://schemas.microsoft.com/office/powerpoint/2010/main" val="2875092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6969E-6618-4C91-B21E-CE9B8EC0C2D2}"/>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D1868D50-C53A-4BA5-B2C5-F805B6F857C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B63E68E4-ED98-44B4-B674-9700DE940335}"/>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704080B-F3E7-43C3-BFA4-DB71AB1660C0}"/>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0CE8FB65-E534-4BB6-A7A5-504D8A01CAFA}"/>
              </a:ext>
            </a:extLst>
          </p:cNvPr>
          <p:cNvSpPr>
            <a:spLocks noGrp="1"/>
          </p:cNvSpPr>
          <p:nvPr>
            <p:ph type="sldNum" sz="quarter" idx="12"/>
          </p:nvPr>
        </p:nvSpPr>
        <p:spPr/>
        <p:txBody>
          <a:bodyPr/>
          <a:lstStyle/>
          <a:p>
            <a:pPr>
              <a:defRPr/>
            </a:pPr>
            <a:fld id="{EFEA14C1-0B06-43B2-A2F5-F30A70644089}" type="slidenum">
              <a:rPr lang="de-DE" altLang="de-DE" smtClean="0"/>
              <a:pPr>
                <a:defRPr/>
              </a:pPr>
              <a:t>‹Nr.›</a:t>
            </a:fld>
            <a:endParaRPr lang="de-DE" altLang="de-DE"/>
          </a:p>
        </p:txBody>
      </p:sp>
    </p:spTree>
    <p:extLst>
      <p:ext uri="{BB962C8B-B14F-4D97-AF65-F5344CB8AC3E}">
        <p14:creationId xmlns:p14="http://schemas.microsoft.com/office/powerpoint/2010/main" val="2604809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018D2F5B-4BAE-422C-B23D-D239F678438E}"/>
              </a:ext>
            </a:extLst>
          </p:cNvPr>
          <p:cNvSpPr>
            <a:spLocks noGrp="1"/>
          </p:cNvSpPr>
          <p:nvPr>
            <p:ph type="title" orient="vert"/>
          </p:nvPr>
        </p:nvSpPr>
        <p:spPr>
          <a:xfrm>
            <a:off x="6543675" y="365125"/>
            <a:ext cx="1971675"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1173E98D-0F37-4003-B04F-74083196F088}"/>
              </a:ext>
            </a:extLst>
          </p:cNvPr>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1424D0B-E4AD-4B1D-A842-00E60F4E95EF}"/>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20AE8AF7-D518-419A-9A8D-B7FA695C560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4B0F15F5-3696-4E08-A3FA-6A51537E2B70}"/>
              </a:ext>
            </a:extLst>
          </p:cNvPr>
          <p:cNvSpPr>
            <a:spLocks noGrp="1"/>
          </p:cNvSpPr>
          <p:nvPr>
            <p:ph type="sldNum" sz="quarter" idx="12"/>
          </p:nvPr>
        </p:nvSpPr>
        <p:spPr/>
        <p:txBody>
          <a:bodyPr/>
          <a:lstStyle/>
          <a:p>
            <a:pPr>
              <a:defRPr/>
            </a:pPr>
            <a:fld id="{36BFF053-98A2-4252-A23F-09E91CC1CA25}" type="slidenum">
              <a:rPr lang="de-DE" altLang="de-DE" smtClean="0"/>
              <a:pPr>
                <a:defRPr/>
              </a:pPr>
              <a:t>‹Nr.›</a:t>
            </a:fld>
            <a:endParaRPr lang="de-DE" altLang="de-DE"/>
          </a:p>
        </p:txBody>
      </p:sp>
    </p:spTree>
    <p:extLst>
      <p:ext uri="{BB962C8B-B14F-4D97-AF65-F5344CB8AC3E}">
        <p14:creationId xmlns:p14="http://schemas.microsoft.com/office/powerpoint/2010/main" val="2350197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Freihand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ihand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el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a:t>Titelmasterformat durch Klicken bearbeiten</a:t>
            </a:r>
            <a:endParaRPr kumimoji="0" lang="en-US"/>
          </a:p>
        </p:txBody>
      </p:sp>
      <p:sp>
        <p:nvSpPr>
          <p:cNvPr id="17" name="Untertitel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a:t>Formatvorlage des Untertitelmasters durch Klicken bearbeiten</a:t>
            </a:r>
            <a:endParaRPr kumimoji="0" lang="en-US"/>
          </a:p>
        </p:txBody>
      </p:sp>
      <p:sp>
        <p:nvSpPr>
          <p:cNvPr id="30" name="Datumsplatzhalter 29"/>
          <p:cNvSpPr>
            <a:spLocks noGrp="1"/>
          </p:cNvSpPr>
          <p:nvPr>
            <p:ph type="dt" sz="half" idx="10"/>
          </p:nvPr>
        </p:nvSpPr>
        <p:spPr/>
        <p:txBody>
          <a:bodyPr/>
          <a:lstStyle/>
          <a:p>
            <a:fld id="{68457810-CD57-4794-A832-F390B106CFE1}" type="datetimeFigureOut">
              <a:rPr lang="de-AT" smtClean="0"/>
              <a:t>22.06.2024</a:t>
            </a:fld>
            <a:endParaRPr lang="de-AT"/>
          </a:p>
        </p:txBody>
      </p:sp>
      <p:sp>
        <p:nvSpPr>
          <p:cNvPr id="19" name="Fußzeilenplatzhalter 18"/>
          <p:cNvSpPr>
            <a:spLocks noGrp="1"/>
          </p:cNvSpPr>
          <p:nvPr>
            <p:ph type="ftr" sz="quarter" idx="11"/>
          </p:nvPr>
        </p:nvSpPr>
        <p:spPr/>
        <p:txBody>
          <a:bodyPr/>
          <a:lstStyle/>
          <a:p>
            <a:endParaRPr lang="de-AT"/>
          </a:p>
        </p:txBody>
      </p:sp>
      <p:sp>
        <p:nvSpPr>
          <p:cNvPr id="27" name="Foliennummernplatzhalter 2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1080095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l">
              <a:defRPr/>
            </a:lvl1pPr>
          </a:lstStyle>
          <a:p>
            <a:r>
              <a:rPr kumimoji="0" lang="de-DE"/>
              <a:t>Titelmasterformat durch Klicken bearbeiten</a:t>
            </a:r>
            <a:endParaRPr kumimoji="0" lang="en-US"/>
          </a:p>
        </p:txBody>
      </p:sp>
      <p:sp>
        <p:nvSpPr>
          <p:cNvPr id="3" name="Inhaltsplatzhalter 2"/>
          <p:cNvSpPr>
            <a:spLocks noGrp="1"/>
          </p:cNvSpPr>
          <p:nvPr>
            <p:ph idx="1"/>
          </p:nvPr>
        </p:nvSpPr>
        <p:spPr/>
        <p:txBody>
          <a:body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22.06.2024</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348111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7" name="Freihand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ihand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el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a:t>Titelmasterformat durch Klicken bearbeiten</a:t>
            </a:r>
            <a:endParaRPr kumimoji="0" lang="en-US"/>
          </a:p>
        </p:txBody>
      </p:sp>
      <p:sp>
        <p:nvSpPr>
          <p:cNvPr id="3" name="Textplatzhalt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a:t>Textmasterformat bearbeiten</a:t>
            </a:r>
          </a:p>
        </p:txBody>
      </p:sp>
      <p:sp>
        <p:nvSpPr>
          <p:cNvPr id="4" name="Datumsplatzhalter 3"/>
          <p:cNvSpPr>
            <a:spLocks noGrp="1"/>
          </p:cNvSpPr>
          <p:nvPr>
            <p:ph type="dt" sz="half" idx="10"/>
          </p:nvPr>
        </p:nvSpPr>
        <p:spPr/>
        <p:txBody>
          <a:bodyPr/>
          <a:lstStyle/>
          <a:p>
            <a:fld id="{68457810-CD57-4794-A832-F390B106CFE1}" type="datetimeFigureOut">
              <a:rPr lang="de-AT" smtClean="0"/>
              <a:t>22.06.2024</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17442344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7467600" cy="1143000"/>
          </a:xfrm>
        </p:spPr>
        <p:txBody>
          <a:bodyPr/>
          <a:lstStyle/>
          <a:p>
            <a:r>
              <a:rPr kumimoji="0" lang="de-DE"/>
              <a:t>Titelmasterformat durch Klicken bearbeiten</a:t>
            </a:r>
            <a:endParaRPr kumimoji="0" lang="en-US"/>
          </a:p>
        </p:txBody>
      </p:sp>
      <p:sp>
        <p:nvSpPr>
          <p:cNvPr id="3" name="Inhaltsplatzhalt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Inhaltsplatzhalt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5" name="Datumsplatzhalter 4"/>
          <p:cNvSpPr>
            <a:spLocks noGrp="1"/>
          </p:cNvSpPr>
          <p:nvPr>
            <p:ph type="dt" sz="half" idx="10"/>
          </p:nvPr>
        </p:nvSpPr>
        <p:spPr/>
        <p:txBody>
          <a:bodyPr/>
          <a:lstStyle/>
          <a:p>
            <a:fld id="{68457810-CD57-4794-A832-F390B106CFE1}" type="datetimeFigureOut">
              <a:rPr lang="de-AT" smtClean="0"/>
              <a:t>22.06.2024</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4276111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8229600" cy="1143000"/>
          </a:xfrm>
        </p:spPr>
        <p:txBody>
          <a:bodyPr anchor="ctr"/>
          <a:lstStyle>
            <a:lvl1pPr>
              <a:defRPr/>
            </a:lvl1pPr>
          </a:lstStyle>
          <a:p>
            <a:r>
              <a:rPr kumimoji="0" lang="de-DE"/>
              <a:t>Titelmasterformat durch Klicken bearbeiten</a:t>
            </a:r>
            <a:endParaRPr kumimoji="0" lang="en-US"/>
          </a:p>
        </p:txBody>
      </p:sp>
      <p:sp>
        <p:nvSpPr>
          <p:cNvPr id="3" name="Textplatzhalt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a:t>Textmasterformat bearbeiten</a:t>
            </a:r>
          </a:p>
        </p:txBody>
      </p:sp>
      <p:sp>
        <p:nvSpPr>
          <p:cNvPr id="4" name="Textplatzhalt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a:t>Textmasterformat bearbeiten</a:t>
            </a:r>
          </a:p>
        </p:txBody>
      </p:sp>
      <p:sp>
        <p:nvSpPr>
          <p:cNvPr id="5" name="Inhaltsplatzhalt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6" name="Inhaltsplatzhalt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7" name="Datumsplatzhalter 6"/>
          <p:cNvSpPr>
            <a:spLocks noGrp="1"/>
          </p:cNvSpPr>
          <p:nvPr>
            <p:ph type="dt" sz="half" idx="10"/>
          </p:nvPr>
        </p:nvSpPr>
        <p:spPr/>
        <p:txBody>
          <a:bodyPr/>
          <a:lstStyle/>
          <a:p>
            <a:fld id="{68457810-CD57-4794-A832-F390B106CFE1}" type="datetimeFigureOut">
              <a:rPr lang="de-AT" smtClean="0"/>
              <a:t>22.06.2024</a:t>
            </a:fld>
            <a:endParaRPr lang="de-AT"/>
          </a:p>
        </p:txBody>
      </p:sp>
      <p:sp>
        <p:nvSpPr>
          <p:cNvPr id="8" name="Fußzeilenplatzhalter 7"/>
          <p:cNvSpPr>
            <a:spLocks noGrp="1"/>
          </p:cNvSpPr>
          <p:nvPr>
            <p:ph type="ftr" sz="quarter" idx="11"/>
          </p:nvPr>
        </p:nvSpPr>
        <p:spPr/>
        <p:txBody>
          <a:bodyPr/>
          <a:lstStyle/>
          <a:p>
            <a:endParaRPr lang="de-AT"/>
          </a:p>
        </p:txBody>
      </p:sp>
      <p:sp>
        <p:nvSpPr>
          <p:cNvPr id="9" name="Foliennummernplatzhalter 8"/>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8677419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320"/>
            <a:ext cx="7470648" cy="1143000"/>
          </a:xfrm>
        </p:spPr>
        <p:txBody>
          <a:bodyPr anchor="ctr"/>
          <a:lstStyle>
            <a:lvl1pPr algn="l">
              <a:defRPr sz="4600"/>
            </a:lvl1pPr>
          </a:lstStyle>
          <a:p>
            <a:r>
              <a:rPr kumimoji="0" lang="de-DE"/>
              <a:t>Titelmasterformat durch Klicken bearbeiten</a:t>
            </a:r>
            <a:endParaRPr kumimoji="0" lang="en-US"/>
          </a:p>
        </p:txBody>
      </p:sp>
      <p:sp>
        <p:nvSpPr>
          <p:cNvPr id="7" name="Datumsplatzhalter 6"/>
          <p:cNvSpPr>
            <a:spLocks noGrp="1"/>
          </p:cNvSpPr>
          <p:nvPr>
            <p:ph type="dt" sz="half" idx="10"/>
          </p:nvPr>
        </p:nvSpPr>
        <p:spPr/>
        <p:txBody>
          <a:bodyPr/>
          <a:lstStyle/>
          <a:p>
            <a:fld id="{68457810-CD57-4794-A832-F390B106CFE1}" type="datetimeFigureOut">
              <a:rPr lang="de-AT" smtClean="0"/>
              <a:t>22.06.2024</a:t>
            </a:fld>
            <a:endParaRPr lang="de-AT"/>
          </a:p>
        </p:txBody>
      </p:sp>
      <p:sp>
        <p:nvSpPr>
          <p:cNvPr id="8" name="Foliennummernplatzhalter 7"/>
          <p:cNvSpPr>
            <a:spLocks noGrp="1"/>
          </p:cNvSpPr>
          <p:nvPr>
            <p:ph type="sldNum" sz="quarter" idx="11"/>
          </p:nvPr>
        </p:nvSpPr>
        <p:spPr/>
        <p:txBody>
          <a:bodyPr/>
          <a:lstStyle/>
          <a:p>
            <a:fld id="{80713283-F8B2-40A3-B486-E51D3285C078}" type="slidenum">
              <a:rPr lang="de-AT" smtClean="0"/>
              <a:t>‹Nr.›</a:t>
            </a:fld>
            <a:endParaRPr lang="de-AT"/>
          </a:p>
        </p:txBody>
      </p:sp>
      <p:sp>
        <p:nvSpPr>
          <p:cNvPr id="9" name="Fußzeilenplatzhalter 8"/>
          <p:cNvSpPr>
            <a:spLocks noGrp="1"/>
          </p:cNvSpPr>
          <p:nvPr>
            <p:ph type="ftr" sz="quarter" idx="12"/>
          </p:nvPr>
        </p:nvSpPr>
        <p:spPr/>
        <p:txBody>
          <a:bodyPr/>
          <a:lstStyle/>
          <a:p>
            <a:endParaRPr lang="de-AT"/>
          </a:p>
        </p:txBody>
      </p:sp>
    </p:spTree>
    <p:extLst>
      <p:ext uri="{BB962C8B-B14F-4D97-AF65-F5344CB8AC3E}">
        <p14:creationId xmlns:p14="http://schemas.microsoft.com/office/powerpoint/2010/main" val="153914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8457810-CD57-4794-A832-F390B106CFE1}" type="datetimeFigureOut">
              <a:rPr lang="de-AT" smtClean="0"/>
              <a:t>22.06.2024</a:t>
            </a:fld>
            <a:endParaRPr lang="de-AT"/>
          </a:p>
        </p:txBody>
      </p:sp>
      <p:sp>
        <p:nvSpPr>
          <p:cNvPr id="3" name="Fußzeilenplatzhalter 2"/>
          <p:cNvSpPr>
            <a:spLocks noGrp="1"/>
          </p:cNvSpPr>
          <p:nvPr>
            <p:ph type="ftr" sz="quarter" idx="11"/>
          </p:nvPr>
        </p:nvSpPr>
        <p:spPr/>
        <p:txBody>
          <a:bodyPr/>
          <a:lstStyle/>
          <a:p>
            <a:endParaRPr lang="de-AT"/>
          </a:p>
        </p:txBody>
      </p:sp>
      <p:sp>
        <p:nvSpPr>
          <p:cNvPr id="4" name="Foliennummernplatzhalter 3"/>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761505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de-DE"/>
              <a:t>Titelmasterformat durch Klicken bearbeiten</a:t>
            </a:r>
            <a:endParaRPr kumimoji="0" lang="en-US"/>
          </a:p>
        </p:txBody>
      </p:sp>
      <p:sp>
        <p:nvSpPr>
          <p:cNvPr id="3" name="Textplatzhalt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de-DE"/>
              <a:t>Textmasterformat bearbeiten</a:t>
            </a:r>
          </a:p>
        </p:txBody>
      </p:sp>
      <p:sp>
        <p:nvSpPr>
          <p:cNvPr id="4" name="Inhaltsplatzhalt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5" name="Datumsplatzhalter 4"/>
          <p:cNvSpPr>
            <a:spLocks noGrp="1"/>
          </p:cNvSpPr>
          <p:nvPr>
            <p:ph type="dt" sz="half" idx="10"/>
          </p:nvPr>
        </p:nvSpPr>
        <p:spPr/>
        <p:txBody>
          <a:bodyPr/>
          <a:lstStyle/>
          <a:p>
            <a:fld id="{68457810-CD57-4794-A832-F390B106CFE1}" type="datetimeFigureOut">
              <a:rPr lang="de-AT" smtClean="0"/>
              <a:t>22.06.2024</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a:xfrm>
            <a:off x="8156448" y="6422064"/>
            <a:ext cx="762000" cy="365125"/>
          </a:xfrm>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537730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F4193A-4F81-42D3-94D7-45B72565B0C3}"/>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874D211B-B930-4890-A91C-BDE52227C26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4848F54-AC54-46FD-BEBB-6F4EE43DFA58}"/>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0D0F351E-025C-4BD6-814E-9BDC5DE92256}"/>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A83BD4B6-14D9-446D-AE83-1852BD1D1976}"/>
              </a:ext>
            </a:extLst>
          </p:cNvPr>
          <p:cNvSpPr>
            <a:spLocks noGrp="1"/>
          </p:cNvSpPr>
          <p:nvPr>
            <p:ph type="sldNum" sz="quarter" idx="12"/>
          </p:nvPr>
        </p:nvSpPr>
        <p:spPr/>
        <p:txBody>
          <a:bodyPr/>
          <a:lstStyle/>
          <a:p>
            <a:pPr>
              <a:defRPr/>
            </a:pPr>
            <a:fld id="{6B57049D-5AF0-4D90-9D7B-3215F96B96D3}" type="slidenum">
              <a:rPr lang="de-DE" altLang="de-DE" smtClean="0"/>
              <a:pPr>
                <a:defRPr/>
              </a:pPr>
              <a:t>‹Nr.›</a:t>
            </a:fld>
            <a:endParaRPr lang="de-DE" altLang="de-DE"/>
          </a:p>
        </p:txBody>
      </p:sp>
    </p:spTree>
    <p:extLst>
      <p:ext uri="{BB962C8B-B14F-4D97-AF65-F5344CB8AC3E}">
        <p14:creationId xmlns:p14="http://schemas.microsoft.com/office/powerpoint/2010/main" val="2918930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de-DE"/>
              <a:t>Titelmasterformat durch Klicken bearbeiten</a:t>
            </a:r>
            <a:endParaRPr kumimoji="0" lang="en-US"/>
          </a:p>
        </p:txBody>
      </p:sp>
      <p:sp>
        <p:nvSpPr>
          <p:cNvPr id="3" name="Bildplatzhalt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de-DE"/>
              <a:t>Bild durch Klicken auf Symbol hinzufügen</a:t>
            </a:r>
            <a:endParaRPr kumimoji="0" lang="en-US" dirty="0"/>
          </a:p>
        </p:txBody>
      </p:sp>
      <p:sp>
        <p:nvSpPr>
          <p:cNvPr id="4" name="Textplatzhalt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a:t>Textmasterformat bearbeiten</a:t>
            </a:r>
          </a:p>
        </p:txBody>
      </p:sp>
      <p:sp>
        <p:nvSpPr>
          <p:cNvPr id="5" name="Datumsplatzhalter 4"/>
          <p:cNvSpPr>
            <a:spLocks noGrp="1"/>
          </p:cNvSpPr>
          <p:nvPr>
            <p:ph type="dt" sz="half" idx="10"/>
          </p:nvPr>
        </p:nvSpPr>
        <p:spPr>
          <a:xfrm>
            <a:off x="457200" y="6422064"/>
            <a:ext cx="2133600" cy="365125"/>
          </a:xfrm>
        </p:spPr>
        <p:txBody>
          <a:bodyPr/>
          <a:lstStyle/>
          <a:p>
            <a:fld id="{68457810-CD57-4794-A832-F390B106CFE1}" type="datetimeFigureOut">
              <a:rPr lang="de-AT" smtClean="0"/>
              <a:t>22.06.2024</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9132642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22.06.2024</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705743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kumimoji="0" lang="de-DE"/>
              <a:t>Titelmasterformat durch Klicken bearbeiten</a:t>
            </a:r>
            <a:endParaRPr kumimoji="0"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22.06.2024</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1968151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457200" y="277813"/>
            <a:ext cx="8229600" cy="1139825"/>
          </a:xfrm>
        </p:spPr>
        <p:txBody>
          <a:bodyPr/>
          <a:lstStyle/>
          <a:p>
            <a:r>
              <a:rPr lang="de-DE"/>
              <a:t>Titelmasterformat durch Klicken bearbeiten</a:t>
            </a:r>
            <a:endParaRPr lang="de-AT"/>
          </a:p>
        </p:txBody>
      </p:sp>
      <p:sp>
        <p:nvSpPr>
          <p:cNvPr id="3" name="Tabellenplatzhalter 2"/>
          <p:cNvSpPr>
            <a:spLocks noGrp="1"/>
          </p:cNvSpPr>
          <p:nvPr>
            <p:ph type="tbl" idx="1"/>
          </p:nvPr>
        </p:nvSpPr>
        <p:spPr>
          <a:xfrm>
            <a:off x="457200" y="1600200"/>
            <a:ext cx="8229600" cy="4530725"/>
          </a:xfrm>
        </p:spPr>
        <p:txBody>
          <a:bodyPr/>
          <a:lstStyle/>
          <a:p>
            <a:pPr lvl="0"/>
            <a:endParaRPr lang="de-AT" noProof="0"/>
          </a:p>
        </p:txBody>
      </p:sp>
      <p:sp>
        <p:nvSpPr>
          <p:cNvPr id="4" name="Rectangle 19"/>
          <p:cNvSpPr>
            <a:spLocks noGrp="1" noChangeArrowheads="1"/>
          </p:cNvSpPr>
          <p:nvPr>
            <p:ph type="dt" sz="half" idx="10"/>
          </p:nvPr>
        </p:nvSpPr>
        <p:spPr>
          <a:ln/>
        </p:spPr>
        <p:txBody>
          <a:bodyPr/>
          <a:lstStyle>
            <a:lvl1pPr>
              <a:defRPr/>
            </a:lvl1pPr>
          </a:lstStyle>
          <a:p>
            <a:pPr>
              <a:defRPr/>
            </a:pPr>
            <a:endParaRPr lang="de-DE"/>
          </a:p>
        </p:txBody>
      </p:sp>
      <p:sp>
        <p:nvSpPr>
          <p:cNvPr id="5" name="Rectangle 20"/>
          <p:cNvSpPr>
            <a:spLocks noGrp="1" noChangeArrowheads="1"/>
          </p:cNvSpPr>
          <p:nvPr>
            <p:ph type="ftr" sz="quarter" idx="11"/>
          </p:nvPr>
        </p:nvSpPr>
        <p:spPr>
          <a:ln/>
        </p:spPr>
        <p:txBody>
          <a:bodyPr/>
          <a:lstStyle>
            <a:lvl1pPr>
              <a:defRPr/>
            </a:lvl1pPr>
          </a:lstStyle>
          <a:p>
            <a:pPr>
              <a:defRPr/>
            </a:pPr>
            <a:endParaRPr lang="de-DE"/>
          </a:p>
        </p:txBody>
      </p:sp>
      <p:sp>
        <p:nvSpPr>
          <p:cNvPr id="6" name="Rectangle 21"/>
          <p:cNvSpPr>
            <a:spLocks noGrp="1" noChangeArrowheads="1"/>
          </p:cNvSpPr>
          <p:nvPr>
            <p:ph type="sldNum" sz="quarter" idx="12"/>
          </p:nvPr>
        </p:nvSpPr>
        <p:spPr>
          <a:ln/>
        </p:spPr>
        <p:txBody>
          <a:bodyPr/>
          <a:lstStyle>
            <a:lvl1pPr>
              <a:defRPr/>
            </a:lvl1pPr>
          </a:lstStyle>
          <a:p>
            <a:pPr>
              <a:defRPr/>
            </a:pPr>
            <a:fld id="{3E18C3E9-D541-4752-9A5A-6C22ADBF5CD3}" type="slidenum">
              <a:rPr lang="de-DE"/>
              <a:pPr>
                <a:defRPr/>
              </a:pPr>
              <a:t>‹Nr.›</a:t>
            </a:fld>
            <a:endParaRPr lang="de-DE"/>
          </a:p>
        </p:txBody>
      </p:sp>
    </p:spTree>
    <p:extLst>
      <p:ext uri="{BB962C8B-B14F-4D97-AF65-F5344CB8AC3E}">
        <p14:creationId xmlns:p14="http://schemas.microsoft.com/office/powerpoint/2010/main" val="1922248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196452" y="1122363"/>
            <a:ext cx="6751097" cy="2387600"/>
          </a:xfrm>
        </p:spPr>
        <p:txBody>
          <a:bodyPr anchor="b">
            <a:normAutofit/>
          </a:bodyPr>
          <a:lstStyle>
            <a:lvl1pPr algn="ctr">
              <a:defRPr sz="3600"/>
            </a:lvl1pPr>
          </a:lstStyle>
          <a:p>
            <a:r>
              <a:rPr lang="de-DE"/>
              <a:t>Mastertitelformat bearbeiten</a:t>
            </a:r>
            <a:endParaRPr lang="en-US" dirty="0"/>
          </a:p>
        </p:txBody>
      </p:sp>
      <p:sp>
        <p:nvSpPr>
          <p:cNvPr id="3" name="Subtitle 2"/>
          <p:cNvSpPr>
            <a:spLocks noGrp="1"/>
          </p:cNvSpPr>
          <p:nvPr>
            <p:ph type="subTitle" idx="1"/>
          </p:nvPr>
        </p:nvSpPr>
        <p:spPr>
          <a:xfrm>
            <a:off x="1196452" y="3602038"/>
            <a:ext cx="6751097"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7036563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119754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2550"/>
            </a:lvl1pPr>
          </a:lstStyle>
          <a:p>
            <a:r>
              <a:rPr lang="de-DE"/>
              <a:t>Mastertitelformat bearbeiten</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0078834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de-DE"/>
              <a:t>Mastertitelformat bearbeiten</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9708527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856354" y="2088320"/>
            <a:ext cx="3659399" cy="823912"/>
          </a:xfrm>
        </p:spPr>
        <p:txBody>
          <a:bodyPr anchor="b"/>
          <a:lstStyle>
            <a:lvl1pPr marL="0" indent="0">
              <a:lnSpc>
                <a:spcPct val="100000"/>
              </a:lnSpc>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Content Placeholder 3"/>
          <p:cNvSpPr>
            <a:spLocks noGrp="1"/>
          </p:cNvSpPr>
          <p:nvPr>
            <p:ph sz="half" idx="2"/>
          </p:nvPr>
        </p:nvSpPr>
        <p:spPr>
          <a:xfrm>
            <a:off x="685346" y="2912232"/>
            <a:ext cx="3830406" cy="287896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801502" y="2088320"/>
            <a:ext cx="3649166" cy="823912"/>
          </a:xfrm>
        </p:spPr>
        <p:txBody>
          <a:bodyPr anchor="b"/>
          <a:lstStyle>
            <a:lvl1pPr marL="0" indent="0">
              <a:lnSpc>
                <a:spcPct val="100000"/>
              </a:lnSpc>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Content Placeholder 5"/>
          <p:cNvSpPr>
            <a:spLocks noGrp="1"/>
          </p:cNvSpPr>
          <p:nvPr>
            <p:ph sz="quarter" idx="4"/>
          </p:nvPr>
        </p:nvSpPr>
        <p:spPr>
          <a:xfrm>
            <a:off x="4629150" y="2912232"/>
            <a:ext cx="3821518" cy="287896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0051930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4176023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40495-D294-42F1-82D1-C9736D689827}"/>
              </a:ext>
            </a:extLst>
          </p:cNvPr>
          <p:cNvSpPr>
            <a:spLocks noGrp="1"/>
          </p:cNvSpPr>
          <p:nvPr>
            <p:ph type="title"/>
          </p:nvPr>
        </p:nvSpPr>
        <p:spPr>
          <a:xfrm>
            <a:off x="623888" y="1709739"/>
            <a:ext cx="7886700" cy="2852737"/>
          </a:xfrm>
        </p:spPr>
        <p:txBody>
          <a:bodyPr anchor="b"/>
          <a:lstStyle>
            <a:lvl1pPr>
              <a:defRPr sz="4500"/>
            </a:lvl1pPr>
          </a:lstStyle>
          <a:p>
            <a:r>
              <a:rPr lang="de-DE"/>
              <a:t>Mastertitelformat bearbeiten</a:t>
            </a:r>
            <a:endParaRPr lang="de-AT"/>
          </a:p>
        </p:txBody>
      </p:sp>
      <p:sp>
        <p:nvSpPr>
          <p:cNvPr id="3" name="Textplatzhalter 2">
            <a:extLst>
              <a:ext uri="{FF2B5EF4-FFF2-40B4-BE49-F238E27FC236}">
                <a16:creationId xmlns:a16="http://schemas.microsoft.com/office/drawing/2014/main" id="{792CAB51-1C5A-4D7C-9510-8CBFDCD36B27}"/>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D9EE89A-3A2A-457B-A8AC-92A7128A26BE}"/>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CFCFA2C-A20E-4338-8828-E5AECD740962}"/>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2FE8AAF2-F87C-42DE-8216-D50057862BFB}"/>
              </a:ext>
            </a:extLst>
          </p:cNvPr>
          <p:cNvSpPr>
            <a:spLocks noGrp="1"/>
          </p:cNvSpPr>
          <p:nvPr>
            <p:ph type="sldNum" sz="quarter" idx="12"/>
          </p:nvPr>
        </p:nvSpPr>
        <p:spPr/>
        <p:txBody>
          <a:bodyPr/>
          <a:lstStyle/>
          <a:p>
            <a:pPr>
              <a:defRPr/>
            </a:pPr>
            <a:fld id="{ECC4F3DB-648C-47DE-A0CC-0032ADE6AF24}" type="slidenum">
              <a:rPr lang="de-DE" altLang="de-DE" smtClean="0"/>
              <a:pPr>
                <a:defRPr/>
              </a:pPr>
              <a:t>‹Nr.›</a:t>
            </a:fld>
            <a:endParaRPr lang="de-DE" altLang="de-DE"/>
          </a:p>
        </p:txBody>
      </p:sp>
    </p:spTree>
    <p:extLst>
      <p:ext uri="{BB962C8B-B14F-4D97-AF65-F5344CB8AC3E}">
        <p14:creationId xmlns:p14="http://schemas.microsoft.com/office/powerpoint/2010/main" val="5614569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6/22/2024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6135115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100"/>
            </a:lvl1pPr>
          </a:lstStyle>
          <a:p>
            <a:r>
              <a:rPr lang="de-DE"/>
              <a:t>Mastertitelformat bearbeiten</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9723423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447330" cy="2362200"/>
          </a:xfrm>
        </p:spPr>
        <p:txBody>
          <a:bodyPr anchor="b">
            <a:normAutofit/>
          </a:bodyPr>
          <a:lstStyle>
            <a:lvl1pPr>
              <a:defRPr sz="2400"/>
            </a:lvl1pPr>
          </a:lstStyle>
          <a:p>
            <a:r>
              <a:rPr lang="de-DE"/>
              <a:t>Mastertitelformat bearbeiten</a:t>
            </a:r>
            <a:endParaRPr lang="en-US" dirty="0"/>
          </a:p>
        </p:txBody>
      </p:sp>
      <p:sp>
        <p:nvSpPr>
          <p:cNvPr id="3" name="Picture Placeholder 2"/>
          <p:cNvSpPr>
            <a:spLocks noGrp="1" noChangeAspect="1"/>
          </p:cNvSpPr>
          <p:nvPr>
            <p:ph type="pic" idx="1"/>
          </p:nvPr>
        </p:nvSpPr>
        <p:spPr>
          <a:xfrm>
            <a:off x="5568603" y="758881"/>
            <a:ext cx="2441517"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endParaRPr lang="en-US" dirty="0"/>
          </a:p>
        </p:txBody>
      </p:sp>
      <p:sp>
        <p:nvSpPr>
          <p:cNvPr id="4" name="Text Placeholder 3"/>
          <p:cNvSpPr>
            <a:spLocks noGrp="1"/>
          </p:cNvSpPr>
          <p:nvPr>
            <p:ph type="body" sz="half" idx="2"/>
          </p:nvPr>
        </p:nvSpPr>
        <p:spPr>
          <a:xfrm>
            <a:off x="685345" y="2971800"/>
            <a:ext cx="4451213" cy="2819400"/>
          </a:xfrm>
        </p:spPr>
        <p:txBody>
          <a:bodyP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41508032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anoramabild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100"/>
            </a:lvl1pPr>
          </a:lstStyle>
          <a:p>
            <a:r>
              <a:rPr lang="de-DE"/>
              <a:t>Mastertitelformat bearbeiten</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237616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2400"/>
            </a:lvl1pPr>
          </a:lstStyle>
          <a:p>
            <a:r>
              <a:rPr lang="de-DE"/>
              <a:t>Mastertitelformat bearbeiten</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5455512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2400"/>
            </a:lvl1pPr>
          </a:lstStyle>
          <a:p>
            <a:r>
              <a:rPr lang="de-DE"/>
              <a:t>Mastertitelformat bearbeiten</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
        <p:nvSpPr>
          <p:cNvPr id="11" name="TextBox 10"/>
          <p:cNvSpPr txBox="1"/>
          <p:nvPr/>
        </p:nvSpPr>
        <p:spPr>
          <a:xfrm>
            <a:off x="627459" y="735241"/>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3" name="TextBox 12"/>
          <p:cNvSpPr txBox="1"/>
          <p:nvPr/>
        </p:nvSpPr>
        <p:spPr>
          <a:xfrm>
            <a:off x="7993467" y="297209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1863475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2400"/>
            </a:lvl1pPr>
          </a:lstStyle>
          <a:p>
            <a:r>
              <a:rPr lang="de-DE"/>
              <a:t>Mastertitelformat bearbeiten</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7249908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Spalte">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de-DE"/>
              <a:t>Mastertitelformat bearbeiten</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600168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 Bildspalte">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de-DE"/>
              <a:t>Mastertitelformat bearbeiten</a:t>
            </a:r>
            <a:endParaRPr lang="en-US" dirty="0"/>
          </a:p>
        </p:txBody>
      </p:sp>
      <p:sp>
        <p:nvSpPr>
          <p:cNvPr id="19" name="Text Placeholder 2"/>
          <p:cNvSpPr>
            <a:spLocks noGrp="1"/>
          </p:cNvSpPr>
          <p:nvPr>
            <p:ph type="body" idx="1"/>
          </p:nvPr>
        </p:nvSpPr>
        <p:spPr>
          <a:xfrm>
            <a:off x="685347" y="4195899"/>
            <a:ext cx="2474216" cy="576262"/>
          </a:xfrm>
        </p:spPr>
        <p:txBody>
          <a:bodyPr anchor="b">
            <a:noAutofit/>
          </a:bodyPr>
          <a:lstStyle>
            <a:lvl1pPr marL="0" indent="0" algn="ctr">
              <a:lnSpc>
                <a:spcPct val="100000"/>
              </a:lnSpc>
              <a:buNone/>
              <a:defRPr sz="15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20" name="Picture Placeholder 2"/>
          <p:cNvSpPr>
            <a:spLocks noGrp="1" noChangeAspect="1"/>
          </p:cNvSpPr>
          <p:nvPr>
            <p:ph type="pic" idx="15"/>
          </p:nvPr>
        </p:nvSpPr>
        <p:spPr>
          <a:xfrm>
            <a:off x="819015" y="2298987"/>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de-DE"/>
              <a:t>Bild durch Klicken auf Symbol hinzufügen</a:t>
            </a:r>
            <a:endParaRPr lang="en-US" dirty="0"/>
          </a:p>
        </p:txBody>
      </p:sp>
      <p:sp>
        <p:nvSpPr>
          <p:cNvPr id="21" name="Text Placeholder 3"/>
          <p:cNvSpPr>
            <a:spLocks noGrp="1"/>
          </p:cNvSpPr>
          <p:nvPr>
            <p:ph type="body" sz="half" idx="18"/>
          </p:nvPr>
        </p:nvSpPr>
        <p:spPr>
          <a:xfrm>
            <a:off x="685347" y="4772161"/>
            <a:ext cx="2474216" cy="101903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22" name="Text Placeholder 4"/>
          <p:cNvSpPr>
            <a:spLocks noGrp="1"/>
          </p:cNvSpPr>
          <p:nvPr>
            <p:ph type="body" sz="quarter" idx="3"/>
          </p:nvPr>
        </p:nvSpPr>
        <p:spPr>
          <a:xfrm>
            <a:off x="3332026" y="4195899"/>
            <a:ext cx="2474237" cy="576262"/>
          </a:xfrm>
        </p:spPr>
        <p:txBody>
          <a:bodyPr anchor="b">
            <a:noAutofit/>
          </a:bodyPr>
          <a:lstStyle>
            <a:lvl1pPr marL="0" indent="0" algn="ctr">
              <a:lnSpc>
                <a:spcPct val="100000"/>
              </a:lnSpc>
              <a:buNone/>
              <a:defRPr sz="15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23" name="Picture Placeholder 2"/>
          <p:cNvSpPr>
            <a:spLocks noGrp="1" noChangeAspect="1"/>
          </p:cNvSpPr>
          <p:nvPr>
            <p:ph type="pic" idx="21"/>
          </p:nvPr>
        </p:nvSpPr>
        <p:spPr>
          <a:xfrm>
            <a:off x="3426747" y="2298987"/>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de-DE"/>
              <a:t>Bild durch Klicken auf Symbol hinzufügen</a:t>
            </a:r>
            <a:endParaRPr lang="en-US" dirty="0"/>
          </a:p>
        </p:txBody>
      </p:sp>
      <p:sp>
        <p:nvSpPr>
          <p:cNvPr id="24" name="Text Placeholder 3"/>
          <p:cNvSpPr>
            <a:spLocks noGrp="1"/>
          </p:cNvSpPr>
          <p:nvPr>
            <p:ph type="body" sz="half" idx="19"/>
          </p:nvPr>
        </p:nvSpPr>
        <p:spPr>
          <a:xfrm>
            <a:off x="3331011" y="4772160"/>
            <a:ext cx="2475252" cy="101903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25" name="Text Placeholder 4"/>
          <p:cNvSpPr>
            <a:spLocks noGrp="1"/>
          </p:cNvSpPr>
          <p:nvPr>
            <p:ph type="body" sz="quarter" idx="13"/>
          </p:nvPr>
        </p:nvSpPr>
        <p:spPr>
          <a:xfrm>
            <a:off x="5980067" y="4195899"/>
            <a:ext cx="2467425" cy="576262"/>
          </a:xfrm>
        </p:spPr>
        <p:txBody>
          <a:bodyPr anchor="b">
            <a:noAutofit/>
          </a:bodyPr>
          <a:lstStyle>
            <a:lvl1pPr marL="0" indent="0" algn="ctr">
              <a:lnSpc>
                <a:spcPct val="100000"/>
              </a:lnSpc>
              <a:buNone/>
              <a:defRPr sz="15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26" name="Picture Placeholder 2"/>
          <p:cNvSpPr>
            <a:spLocks noGrp="1" noChangeAspect="1"/>
          </p:cNvSpPr>
          <p:nvPr>
            <p:ph type="pic" idx="22"/>
          </p:nvPr>
        </p:nvSpPr>
        <p:spPr>
          <a:xfrm>
            <a:off x="6114603" y="2298987"/>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de-DE"/>
              <a:t>Bild durch Klicken auf Symbol hinzufügen</a:t>
            </a:r>
            <a:endParaRPr lang="en-US" dirty="0"/>
          </a:p>
        </p:txBody>
      </p:sp>
      <p:sp>
        <p:nvSpPr>
          <p:cNvPr id="27" name="Text Placeholder 3"/>
          <p:cNvSpPr>
            <a:spLocks noGrp="1"/>
          </p:cNvSpPr>
          <p:nvPr>
            <p:ph type="body" sz="half" idx="20"/>
          </p:nvPr>
        </p:nvSpPr>
        <p:spPr>
          <a:xfrm>
            <a:off x="5979973" y="4772162"/>
            <a:ext cx="2470694" cy="1019037"/>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0525163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64724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B36FE6-D697-48C5-91D6-35256A995932}"/>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6243F08F-BA8F-4F46-8738-3F38CAE9D888}"/>
              </a:ext>
            </a:extLst>
          </p:cNvPr>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AC861942-70C0-47B8-82F3-A0C73A0F62F9}"/>
              </a:ext>
            </a:extLst>
          </p:cNvPr>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0CDC5BF7-7164-4BBB-BFD8-8C1EBC3A98F3}"/>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D51D87CF-B097-4D34-ABF1-36BF0F3D2A68}"/>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09EDB251-9799-4B4A-BA5B-19D30A98001B}"/>
              </a:ext>
            </a:extLst>
          </p:cNvPr>
          <p:cNvSpPr>
            <a:spLocks noGrp="1"/>
          </p:cNvSpPr>
          <p:nvPr>
            <p:ph type="sldNum" sz="quarter" idx="12"/>
          </p:nvPr>
        </p:nvSpPr>
        <p:spPr/>
        <p:txBody>
          <a:bodyPr/>
          <a:lstStyle/>
          <a:p>
            <a:pPr>
              <a:defRPr/>
            </a:pPr>
            <a:fld id="{A3BAD750-83EA-4407-AE71-55FBE20C1E99}" type="slidenum">
              <a:rPr lang="de-DE" altLang="de-DE" smtClean="0"/>
              <a:pPr>
                <a:defRPr/>
              </a:pPr>
              <a:t>‹Nr.›</a:t>
            </a:fld>
            <a:endParaRPr lang="de-DE" altLang="de-DE"/>
          </a:p>
        </p:txBody>
      </p:sp>
    </p:spTree>
    <p:extLst>
      <p:ext uri="{BB962C8B-B14F-4D97-AF65-F5344CB8AC3E}">
        <p14:creationId xmlns:p14="http://schemas.microsoft.com/office/powerpoint/2010/main" val="41996774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de-DE"/>
              <a:t>Mastertitelformat bearbeiten</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44123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196453" y="1122363"/>
            <a:ext cx="6751097" cy="2387600"/>
          </a:xfrm>
        </p:spPr>
        <p:txBody>
          <a:bodyPr anchor="b">
            <a:normAutofit/>
          </a:bodyPr>
          <a:lstStyle>
            <a:lvl1pPr algn="ctr">
              <a:defRPr sz="2700"/>
            </a:lvl1pPr>
          </a:lstStyle>
          <a:p>
            <a:r>
              <a:rPr lang="de-DE"/>
              <a:t>Mastertitelformat bearbeiten</a:t>
            </a:r>
            <a:endParaRPr lang="en-US" dirty="0"/>
          </a:p>
        </p:txBody>
      </p:sp>
      <p:sp>
        <p:nvSpPr>
          <p:cNvPr id="3" name="Subtitle 2"/>
          <p:cNvSpPr>
            <a:spLocks noGrp="1"/>
          </p:cNvSpPr>
          <p:nvPr>
            <p:ph type="subTitle" idx="1"/>
          </p:nvPr>
        </p:nvSpPr>
        <p:spPr>
          <a:xfrm>
            <a:off x="1196453" y="3602038"/>
            <a:ext cx="6751097"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1367228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241117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9"/>
            <a:ext cx="7300134" cy="2852737"/>
          </a:xfrm>
        </p:spPr>
        <p:txBody>
          <a:bodyPr anchor="b">
            <a:normAutofit/>
          </a:bodyPr>
          <a:lstStyle>
            <a:lvl1pPr>
              <a:defRPr sz="1913"/>
            </a:lvl1pPr>
          </a:lstStyle>
          <a:p>
            <a:r>
              <a:rPr lang="de-DE"/>
              <a:t>Mastertitelformat bearbeiten</a:t>
            </a:r>
            <a:endParaRPr lang="en-US" dirty="0"/>
          </a:p>
        </p:txBody>
      </p:sp>
      <p:sp>
        <p:nvSpPr>
          <p:cNvPr id="3" name="Text Placeholder 2"/>
          <p:cNvSpPr>
            <a:spLocks noGrp="1"/>
          </p:cNvSpPr>
          <p:nvPr>
            <p:ph type="body" idx="1"/>
          </p:nvPr>
        </p:nvSpPr>
        <p:spPr>
          <a:xfrm>
            <a:off x="921933" y="3602041"/>
            <a:ext cx="7300134" cy="1500187"/>
          </a:xfrm>
        </p:spPr>
        <p:txBody>
          <a:bodyPr/>
          <a:lstStyle>
            <a:lvl1pPr marL="0" indent="0" algn="ctr">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30966714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685348" y="609603"/>
            <a:ext cx="7765321" cy="1326321"/>
          </a:xfrm>
        </p:spPr>
        <p:txBody>
          <a:bodyPr/>
          <a:lstStyle/>
          <a:p>
            <a:r>
              <a:rPr lang="de-DE"/>
              <a:t>Mastertitelformat bearbeiten</a:t>
            </a:r>
            <a:endParaRPr lang="en-US" dirty="0"/>
          </a:p>
        </p:txBody>
      </p:sp>
      <p:sp>
        <p:nvSpPr>
          <p:cNvPr id="3" name="Content Placeholder 2"/>
          <p:cNvSpPr>
            <a:spLocks noGrp="1"/>
          </p:cNvSpPr>
          <p:nvPr>
            <p:ph sz="half" idx="1"/>
          </p:nvPr>
        </p:nvSpPr>
        <p:spPr>
          <a:xfrm>
            <a:off x="685346" y="2088322"/>
            <a:ext cx="3829503" cy="370288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30053" y="2088322"/>
            <a:ext cx="3820616" cy="370288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4125272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85348" y="609603"/>
            <a:ext cx="7765321"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856355" y="2088320"/>
            <a:ext cx="3659399" cy="823912"/>
          </a:xfrm>
        </p:spPr>
        <p:txBody>
          <a:bodyPr anchor="b"/>
          <a:lstStyle>
            <a:lvl1pPr marL="0" indent="0">
              <a:lnSpc>
                <a:spcPct val="100000"/>
              </a:lnSpc>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4" name="Content Placeholder 3"/>
          <p:cNvSpPr>
            <a:spLocks noGrp="1"/>
          </p:cNvSpPr>
          <p:nvPr>
            <p:ph sz="half" idx="2"/>
          </p:nvPr>
        </p:nvSpPr>
        <p:spPr>
          <a:xfrm>
            <a:off x="685346" y="2912232"/>
            <a:ext cx="3830406" cy="287896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801503" y="2088320"/>
            <a:ext cx="3649166" cy="823912"/>
          </a:xfrm>
        </p:spPr>
        <p:txBody>
          <a:bodyPr anchor="b"/>
          <a:lstStyle>
            <a:lvl1pPr marL="0" indent="0">
              <a:lnSpc>
                <a:spcPct val="100000"/>
              </a:lnSpc>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6" name="Content Placeholder 5"/>
          <p:cNvSpPr>
            <a:spLocks noGrp="1"/>
          </p:cNvSpPr>
          <p:nvPr>
            <p:ph sz="quarter" idx="4"/>
          </p:nvPr>
        </p:nvSpPr>
        <p:spPr>
          <a:xfrm>
            <a:off x="4629150" y="2912232"/>
            <a:ext cx="3821518" cy="287896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6/22/2024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9163307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5682221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6/22/2024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9719503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1575"/>
            </a:lvl1pPr>
          </a:lstStyle>
          <a:p>
            <a:r>
              <a:rPr lang="de-DE"/>
              <a:t>Mastertitelformat bearbeiten</a:t>
            </a:r>
            <a:endParaRPr lang="en-US" dirty="0"/>
          </a:p>
        </p:txBody>
      </p:sp>
      <p:sp>
        <p:nvSpPr>
          <p:cNvPr id="3" name="Content Placeholder 2"/>
          <p:cNvSpPr>
            <a:spLocks noGrp="1"/>
          </p:cNvSpPr>
          <p:nvPr>
            <p:ph idx="1"/>
          </p:nvPr>
        </p:nvSpPr>
        <p:spPr>
          <a:xfrm>
            <a:off x="3808549" y="609600"/>
            <a:ext cx="4642119" cy="5181600"/>
          </a:xfrm>
        </p:spPr>
        <p:txBody>
          <a:bodyPr anchor="ct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87921" y="2971803"/>
            <a:ext cx="2949178" cy="2819399"/>
          </a:xfrm>
        </p:spPr>
        <p:txBody>
          <a:bodyPr/>
          <a:lstStyle>
            <a:lvl1pPr marL="0" indent="0" algn="ctr">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8190431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447330" cy="2362200"/>
          </a:xfrm>
        </p:spPr>
        <p:txBody>
          <a:bodyPr anchor="b">
            <a:normAutofit/>
          </a:bodyPr>
          <a:lstStyle>
            <a:lvl1pPr>
              <a:defRPr sz="1800"/>
            </a:lvl1pPr>
          </a:lstStyle>
          <a:p>
            <a:r>
              <a:rPr lang="de-DE"/>
              <a:t>Mastertitelformat bearbeiten</a:t>
            </a:r>
            <a:endParaRPr lang="en-US" dirty="0"/>
          </a:p>
        </p:txBody>
      </p:sp>
      <p:sp>
        <p:nvSpPr>
          <p:cNvPr id="3" name="Picture Placeholder 2"/>
          <p:cNvSpPr>
            <a:spLocks noGrp="1" noChangeAspect="1"/>
          </p:cNvSpPr>
          <p:nvPr>
            <p:ph type="pic" idx="1"/>
          </p:nvPr>
        </p:nvSpPr>
        <p:spPr>
          <a:xfrm>
            <a:off x="5568604" y="758881"/>
            <a:ext cx="2441517"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de-DE"/>
              <a:t>Bild durch Klicken auf Symbol hinzufügen</a:t>
            </a:r>
            <a:endParaRPr lang="en-US" dirty="0"/>
          </a:p>
        </p:txBody>
      </p:sp>
      <p:sp>
        <p:nvSpPr>
          <p:cNvPr id="4" name="Text Placeholder 3"/>
          <p:cNvSpPr>
            <a:spLocks noGrp="1"/>
          </p:cNvSpPr>
          <p:nvPr>
            <p:ph type="body" sz="half" idx="2"/>
          </p:nvPr>
        </p:nvSpPr>
        <p:spPr>
          <a:xfrm>
            <a:off x="685346" y="2971800"/>
            <a:ext cx="4451213" cy="2819400"/>
          </a:xfrm>
        </p:spPr>
        <p:txBody>
          <a:bodyPr>
            <a:normAutofit/>
          </a:bodyPr>
          <a:lstStyle>
            <a:lvl1pPr marL="0" indent="0" algn="ctr">
              <a:buNone/>
              <a:defRPr sz="1013"/>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712938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255616-5465-4187-BAA8-7171E3735848}"/>
              </a:ext>
            </a:extLst>
          </p:cNvPr>
          <p:cNvSpPr>
            <a:spLocks noGrp="1"/>
          </p:cNvSpPr>
          <p:nvPr>
            <p:ph type="title"/>
          </p:nvPr>
        </p:nvSpPr>
        <p:spPr>
          <a:xfrm>
            <a:off x="629841" y="365126"/>
            <a:ext cx="78867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921B02B9-16F7-48B8-936B-C9735E35B4C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a:extLst>
              <a:ext uri="{FF2B5EF4-FFF2-40B4-BE49-F238E27FC236}">
                <a16:creationId xmlns:a16="http://schemas.microsoft.com/office/drawing/2014/main" id="{FE3BF025-9B4B-400D-8714-FE52A61952EC}"/>
              </a:ext>
            </a:extLst>
          </p:cNvPr>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C099AD30-4A5B-4CA2-8C59-33ADCDA60D04}"/>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a:extLst>
              <a:ext uri="{FF2B5EF4-FFF2-40B4-BE49-F238E27FC236}">
                <a16:creationId xmlns:a16="http://schemas.microsoft.com/office/drawing/2014/main" id="{F0A5C19B-F35F-427A-863E-52E12E5BE042}"/>
              </a:ext>
            </a:extLst>
          </p:cNvPr>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3204948D-31D5-4623-A3AB-2427810629AD}"/>
              </a:ext>
            </a:extLst>
          </p:cNvPr>
          <p:cNvSpPr>
            <a:spLocks noGrp="1"/>
          </p:cNvSpPr>
          <p:nvPr>
            <p:ph type="dt" sz="half" idx="10"/>
          </p:nvPr>
        </p:nvSpPr>
        <p:spPr/>
        <p:txBody>
          <a:bodyPr/>
          <a:lstStyle/>
          <a:p>
            <a:pPr>
              <a:defRPr/>
            </a:pPr>
            <a:endParaRPr lang="de-DE"/>
          </a:p>
        </p:txBody>
      </p:sp>
      <p:sp>
        <p:nvSpPr>
          <p:cNvPr id="8" name="Fußzeilenplatzhalter 7">
            <a:extLst>
              <a:ext uri="{FF2B5EF4-FFF2-40B4-BE49-F238E27FC236}">
                <a16:creationId xmlns:a16="http://schemas.microsoft.com/office/drawing/2014/main" id="{91709017-86AB-4253-85FB-3E29550A054B}"/>
              </a:ext>
            </a:extLst>
          </p:cNvPr>
          <p:cNvSpPr>
            <a:spLocks noGrp="1"/>
          </p:cNvSpPr>
          <p:nvPr>
            <p:ph type="ftr" sz="quarter" idx="11"/>
          </p:nvPr>
        </p:nvSpPr>
        <p:spPr/>
        <p:txBody>
          <a:bodyPr/>
          <a:lstStyle/>
          <a:p>
            <a:pPr>
              <a:defRPr/>
            </a:pPr>
            <a:endParaRPr lang="de-DE"/>
          </a:p>
        </p:txBody>
      </p:sp>
      <p:sp>
        <p:nvSpPr>
          <p:cNvPr id="9" name="Foliennummernplatzhalter 8">
            <a:extLst>
              <a:ext uri="{FF2B5EF4-FFF2-40B4-BE49-F238E27FC236}">
                <a16:creationId xmlns:a16="http://schemas.microsoft.com/office/drawing/2014/main" id="{CC334A94-90C8-49A8-82DD-7B2247CD9527}"/>
              </a:ext>
            </a:extLst>
          </p:cNvPr>
          <p:cNvSpPr>
            <a:spLocks noGrp="1"/>
          </p:cNvSpPr>
          <p:nvPr>
            <p:ph type="sldNum" sz="quarter" idx="12"/>
          </p:nvPr>
        </p:nvSpPr>
        <p:spPr/>
        <p:txBody>
          <a:bodyPr/>
          <a:lstStyle/>
          <a:p>
            <a:pPr>
              <a:defRPr/>
            </a:pPr>
            <a:fld id="{E2BCC6DB-8BCC-42D4-9072-CD30F7299C0F}" type="slidenum">
              <a:rPr lang="de-DE" altLang="de-DE" smtClean="0"/>
              <a:pPr>
                <a:defRPr/>
              </a:pPr>
              <a:t>‹Nr.›</a:t>
            </a:fld>
            <a:endParaRPr lang="de-DE" altLang="de-DE"/>
          </a:p>
        </p:txBody>
      </p:sp>
    </p:spTree>
    <p:extLst>
      <p:ext uri="{BB962C8B-B14F-4D97-AF65-F5344CB8AC3E}">
        <p14:creationId xmlns:p14="http://schemas.microsoft.com/office/powerpoint/2010/main" val="818460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anoramabild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5"/>
            <a:ext cx="7775673" cy="819355"/>
          </a:xfrm>
        </p:spPr>
        <p:txBody>
          <a:bodyPr anchor="b">
            <a:normAutofit/>
          </a:bodyPr>
          <a:lstStyle>
            <a:lvl1pPr>
              <a:defRPr sz="1575"/>
            </a:lvl1pPr>
          </a:lstStyle>
          <a:p>
            <a:r>
              <a:rPr lang="de-DE"/>
              <a:t>Mastertitelformat bearbeiten</a:t>
            </a:r>
            <a:endParaRPr lang="en-US" dirty="0"/>
          </a:p>
        </p:txBody>
      </p:sp>
      <p:sp>
        <p:nvSpPr>
          <p:cNvPr id="3" name="Picture Placeholder 2"/>
          <p:cNvSpPr>
            <a:spLocks noGrp="1" noChangeAspect="1"/>
          </p:cNvSpPr>
          <p:nvPr>
            <p:ph type="pic" idx="1"/>
          </p:nvPr>
        </p:nvSpPr>
        <p:spPr>
          <a:xfrm>
            <a:off x="685355" y="621324"/>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de-DE"/>
              <a:t>Bild durch Klicken auf Symbol hinzufügen</a:t>
            </a:r>
            <a:endParaRPr lang="en-US" dirty="0"/>
          </a:p>
        </p:txBody>
      </p:sp>
      <p:sp>
        <p:nvSpPr>
          <p:cNvPr id="4" name="Text Placeholder 3"/>
          <p:cNvSpPr>
            <a:spLocks noGrp="1"/>
          </p:cNvSpPr>
          <p:nvPr>
            <p:ph type="body" sz="half" idx="2"/>
          </p:nvPr>
        </p:nvSpPr>
        <p:spPr>
          <a:xfrm>
            <a:off x="685347" y="5108728"/>
            <a:ext cx="7774499" cy="682472"/>
          </a:xfrm>
        </p:spPr>
        <p:txBody>
          <a:bodyPr>
            <a:normAutofit/>
          </a:bodyPr>
          <a:lstStyle>
            <a:lvl1pPr marL="0" indent="0" algn="ctr">
              <a:buNone/>
              <a:defRPr sz="1013"/>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7627480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3"/>
            <a:ext cx="7765322" cy="3424859"/>
          </a:xfrm>
        </p:spPr>
        <p:txBody>
          <a:bodyPr anchor="ctr"/>
          <a:lstStyle>
            <a:lvl1pPr>
              <a:defRPr sz="1800"/>
            </a:lvl1pPr>
          </a:lstStyle>
          <a:p>
            <a:r>
              <a:rPr lang="de-DE"/>
              <a:t>Mastertitelformat bearbeiten</a:t>
            </a:r>
            <a:endParaRPr lang="en-US" dirty="0"/>
          </a:p>
        </p:txBody>
      </p:sp>
      <p:sp>
        <p:nvSpPr>
          <p:cNvPr id="4" name="Text Placeholder 3"/>
          <p:cNvSpPr>
            <a:spLocks noGrp="1"/>
          </p:cNvSpPr>
          <p:nvPr>
            <p:ph type="body" sz="half" idx="2"/>
          </p:nvPr>
        </p:nvSpPr>
        <p:spPr>
          <a:xfrm>
            <a:off x="685348" y="4204820"/>
            <a:ext cx="7765321" cy="1592186"/>
          </a:xfrm>
        </p:spPr>
        <p:txBody>
          <a:bodyPr anchor="ctr"/>
          <a:lstStyle>
            <a:lvl1pPr marL="0" indent="0" algn="ctr">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6214762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1800"/>
            </a:lvl1pPr>
          </a:lstStyle>
          <a:p>
            <a:r>
              <a:rPr lang="de-DE"/>
              <a:t>Mastertitelformat bearbeiten</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788"/>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
        <p:nvSpPr>
          <p:cNvPr id="11" name="TextBox 10"/>
          <p:cNvSpPr txBox="1"/>
          <p:nvPr/>
        </p:nvSpPr>
        <p:spPr>
          <a:xfrm>
            <a:off x="627459" y="735241"/>
            <a:ext cx="457200" cy="584776"/>
          </a:xfrm>
          <a:prstGeom prst="rect">
            <a:avLst/>
          </a:prstGeom>
        </p:spPr>
        <p:txBody>
          <a:bodyPr vert="horz" lIns="51435" tIns="25718" rIns="51435" bIns="257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4500" dirty="0">
                <a:solidFill>
                  <a:schemeClr val="tx1"/>
                </a:solidFill>
                <a:effectLst/>
              </a:rPr>
              <a:t>“</a:t>
            </a:r>
          </a:p>
        </p:txBody>
      </p:sp>
      <p:sp>
        <p:nvSpPr>
          <p:cNvPr id="13" name="TextBox 12"/>
          <p:cNvSpPr txBox="1"/>
          <p:nvPr/>
        </p:nvSpPr>
        <p:spPr>
          <a:xfrm>
            <a:off x="7993467" y="2972093"/>
            <a:ext cx="457200" cy="584776"/>
          </a:xfrm>
          <a:prstGeom prst="rect">
            <a:avLst/>
          </a:prstGeom>
        </p:spPr>
        <p:txBody>
          <a:bodyPr vert="horz" lIns="51435" tIns="25718" rIns="51435" bIns="257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4500" dirty="0">
                <a:solidFill>
                  <a:schemeClr val="tx1"/>
                </a:solidFill>
                <a:effectLst/>
              </a:rPr>
              <a:t>”</a:t>
            </a:r>
          </a:p>
        </p:txBody>
      </p:sp>
    </p:spTree>
    <p:extLst>
      <p:ext uri="{BB962C8B-B14F-4D97-AF65-F5344CB8AC3E}">
        <p14:creationId xmlns:p14="http://schemas.microsoft.com/office/powerpoint/2010/main" val="4094774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685356" y="2126945"/>
            <a:ext cx="7766495" cy="2511835"/>
          </a:xfrm>
        </p:spPr>
        <p:txBody>
          <a:bodyPr anchor="b"/>
          <a:lstStyle>
            <a:lvl1pPr>
              <a:defRPr sz="1800"/>
            </a:lvl1pPr>
          </a:lstStyle>
          <a:p>
            <a:r>
              <a:rPr lang="de-DE"/>
              <a:t>Mastertitelformat bearbeiten</a:t>
            </a:r>
            <a:endParaRPr lang="en-US" dirty="0"/>
          </a:p>
        </p:txBody>
      </p:sp>
      <p:sp>
        <p:nvSpPr>
          <p:cNvPr id="4" name="Text Placeholder 3"/>
          <p:cNvSpPr>
            <a:spLocks noGrp="1"/>
          </p:cNvSpPr>
          <p:nvPr>
            <p:ph type="body" sz="half" idx="2"/>
          </p:nvPr>
        </p:nvSpPr>
        <p:spPr>
          <a:xfrm>
            <a:off x="685347" y="4650556"/>
            <a:ext cx="7765322" cy="1140644"/>
          </a:xfrm>
        </p:spPr>
        <p:txBody>
          <a:bodyPr anchor="t"/>
          <a:lstStyle>
            <a:lvl1pPr marL="0" indent="0" algn="ctr">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e Placeholder 4"/>
          <p:cNvSpPr>
            <a:spLocks noGrp="1"/>
          </p:cNvSpPr>
          <p:nvPr>
            <p:ph type="dt" sz="half" idx="10"/>
          </p:nvPr>
        </p:nvSpPr>
        <p:spPr/>
        <p:txBody>
          <a:bodyPr/>
          <a:lstStyle/>
          <a:p>
            <a:fld id="{48A87A34-81AB-432B-8DAE-1953F412C126}" type="datetimeFigureOut">
              <a:rPr lang="en-US" dirty="0"/>
              <a:t>6/22/2024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27702767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Spalte">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3"/>
            <a:ext cx="7765322" cy="1325563"/>
          </a:xfrm>
        </p:spPr>
        <p:txBody>
          <a:bodyPr/>
          <a:lstStyle/>
          <a:p>
            <a:r>
              <a:rPr lang="de-DE"/>
              <a:t>Mastertitelformat bearbeiten</a:t>
            </a:r>
            <a:endParaRPr lang="en-US" dirty="0"/>
          </a:p>
        </p:txBody>
      </p:sp>
      <p:sp>
        <p:nvSpPr>
          <p:cNvPr id="7" name="Text Placeholder 2"/>
          <p:cNvSpPr>
            <a:spLocks noGrp="1"/>
          </p:cNvSpPr>
          <p:nvPr>
            <p:ph type="body" idx="1"/>
          </p:nvPr>
        </p:nvSpPr>
        <p:spPr>
          <a:xfrm>
            <a:off x="685346" y="2088322"/>
            <a:ext cx="2474217" cy="823305"/>
          </a:xfrm>
        </p:spPr>
        <p:txBody>
          <a:bodyPr anchor="b">
            <a:noAutofit/>
          </a:bodyPr>
          <a:lstStyle>
            <a:lvl1pPr marL="0" indent="0" algn="ctr">
              <a:lnSpc>
                <a:spcPct val="100000"/>
              </a:lnSpc>
              <a:buNone/>
              <a:defRPr sz="1350"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9" name="Text Placeholder 4"/>
          <p:cNvSpPr>
            <a:spLocks noGrp="1"/>
          </p:cNvSpPr>
          <p:nvPr>
            <p:ph type="body" sz="quarter" idx="3"/>
          </p:nvPr>
        </p:nvSpPr>
        <p:spPr>
          <a:xfrm>
            <a:off x="3333659" y="2088320"/>
            <a:ext cx="2473919" cy="823304"/>
          </a:xfrm>
        </p:spPr>
        <p:txBody>
          <a:bodyPr anchor="b">
            <a:noAutofit/>
          </a:bodyPr>
          <a:lstStyle>
            <a:lvl1pPr marL="0" indent="0" algn="ctr">
              <a:lnSpc>
                <a:spcPct val="100000"/>
              </a:lnSpc>
              <a:buNone/>
              <a:defRPr sz="1350"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10" name="Text Placeholder 3"/>
          <p:cNvSpPr>
            <a:spLocks noGrp="1"/>
          </p:cNvSpPr>
          <p:nvPr>
            <p:ph type="body" sz="half" idx="16"/>
          </p:nvPr>
        </p:nvSpPr>
        <p:spPr>
          <a:xfrm>
            <a:off x="3333660" y="2911624"/>
            <a:ext cx="2474866" cy="2879576"/>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11" name="Text Placeholder 4"/>
          <p:cNvSpPr>
            <a:spLocks noGrp="1"/>
          </p:cNvSpPr>
          <p:nvPr>
            <p:ph type="body" sz="quarter" idx="13"/>
          </p:nvPr>
        </p:nvSpPr>
        <p:spPr>
          <a:xfrm>
            <a:off x="5979975" y="2088320"/>
            <a:ext cx="2468408" cy="823304"/>
          </a:xfrm>
        </p:spPr>
        <p:txBody>
          <a:bodyPr anchor="b">
            <a:noAutofit/>
          </a:bodyPr>
          <a:lstStyle>
            <a:lvl1pPr marL="0" indent="0" algn="ctr">
              <a:lnSpc>
                <a:spcPct val="100000"/>
              </a:lnSpc>
              <a:buNone/>
              <a:defRPr sz="1350"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12" name="Text Placeholder 3"/>
          <p:cNvSpPr>
            <a:spLocks noGrp="1"/>
          </p:cNvSpPr>
          <p:nvPr>
            <p:ph type="body" sz="half" idx="17"/>
          </p:nvPr>
        </p:nvSpPr>
        <p:spPr>
          <a:xfrm>
            <a:off x="5982261" y="2911624"/>
            <a:ext cx="2468408" cy="2879576"/>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3221687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3 Bildspalte">
    <p:spTree>
      <p:nvGrpSpPr>
        <p:cNvPr id="1" name=""/>
        <p:cNvGrpSpPr/>
        <p:nvPr/>
      </p:nvGrpSpPr>
      <p:grpSpPr>
        <a:xfrm>
          <a:off x="0" y="0"/>
          <a:ext cx="0" cy="0"/>
          <a:chOff x="0" y="0"/>
          <a:chExt cx="0" cy="0"/>
        </a:xfrm>
      </p:grpSpPr>
      <p:sp>
        <p:nvSpPr>
          <p:cNvPr id="30" name="Title 1"/>
          <p:cNvSpPr>
            <a:spLocks noGrp="1"/>
          </p:cNvSpPr>
          <p:nvPr>
            <p:ph type="title"/>
          </p:nvPr>
        </p:nvSpPr>
        <p:spPr>
          <a:xfrm>
            <a:off x="685347" y="609603"/>
            <a:ext cx="7765322" cy="1325563"/>
          </a:xfrm>
        </p:spPr>
        <p:txBody>
          <a:bodyPr/>
          <a:lstStyle/>
          <a:p>
            <a:r>
              <a:rPr lang="de-DE"/>
              <a:t>Mastertitelformat bearbeiten</a:t>
            </a:r>
            <a:endParaRPr lang="en-US" dirty="0"/>
          </a:p>
        </p:txBody>
      </p:sp>
      <p:sp>
        <p:nvSpPr>
          <p:cNvPr id="19" name="Text Placeholder 2"/>
          <p:cNvSpPr>
            <a:spLocks noGrp="1"/>
          </p:cNvSpPr>
          <p:nvPr>
            <p:ph type="body" idx="1"/>
          </p:nvPr>
        </p:nvSpPr>
        <p:spPr>
          <a:xfrm>
            <a:off x="685348" y="4195899"/>
            <a:ext cx="2474216" cy="576262"/>
          </a:xfrm>
        </p:spPr>
        <p:txBody>
          <a:bodyPr anchor="b">
            <a:noAutofit/>
          </a:bodyPr>
          <a:lstStyle>
            <a:lvl1pPr marL="0" indent="0" algn="ctr">
              <a:lnSpc>
                <a:spcPct val="100000"/>
              </a:lnSpc>
              <a:buNone/>
              <a:defRPr sz="1125"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20" name="Picture Placeholder 2"/>
          <p:cNvSpPr>
            <a:spLocks noGrp="1" noChangeAspect="1"/>
          </p:cNvSpPr>
          <p:nvPr>
            <p:ph type="pic" idx="15"/>
          </p:nvPr>
        </p:nvSpPr>
        <p:spPr>
          <a:xfrm>
            <a:off x="819016" y="2298987"/>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de-DE"/>
              <a:t>Bild durch Klicken auf Symbol hinzufügen</a:t>
            </a:r>
            <a:endParaRPr lang="en-US" dirty="0"/>
          </a:p>
        </p:txBody>
      </p:sp>
      <p:sp>
        <p:nvSpPr>
          <p:cNvPr id="21" name="Text Placeholder 3"/>
          <p:cNvSpPr>
            <a:spLocks noGrp="1"/>
          </p:cNvSpPr>
          <p:nvPr>
            <p:ph type="body" sz="half" idx="18"/>
          </p:nvPr>
        </p:nvSpPr>
        <p:spPr>
          <a:xfrm>
            <a:off x="685348" y="4772161"/>
            <a:ext cx="2474216" cy="1019038"/>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22" name="Text Placeholder 4"/>
          <p:cNvSpPr>
            <a:spLocks noGrp="1"/>
          </p:cNvSpPr>
          <p:nvPr>
            <p:ph type="body" sz="quarter" idx="3"/>
          </p:nvPr>
        </p:nvSpPr>
        <p:spPr>
          <a:xfrm>
            <a:off x="3332027" y="4195899"/>
            <a:ext cx="2474237" cy="576262"/>
          </a:xfrm>
        </p:spPr>
        <p:txBody>
          <a:bodyPr anchor="b">
            <a:noAutofit/>
          </a:bodyPr>
          <a:lstStyle>
            <a:lvl1pPr marL="0" indent="0" algn="ctr">
              <a:lnSpc>
                <a:spcPct val="100000"/>
              </a:lnSpc>
              <a:buNone/>
              <a:defRPr sz="1125"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23" name="Picture Placeholder 2"/>
          <p:cNvSpPr>
            <a:spLocks noGrp="1" noChangeAspect="1"/>
          </p:cNvSpPr>
          <p:nvPr>
            <p:ph type="pic" idx="21"/>
          </p:nvPr>
        </p:nvSpPr>
        <p:spPr>
          <a:xfrm>
            <a:off x="3426747" y="2298987"/>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de-DE"/>
              <a:t>Bild durch Klicken auf Symbol hinzufügen</a:t>
            </a:r>
            <a:endParaRPr lang="en-US" dirty="0"/>
          </a:p>
        </p:txBody>
      </p:sp>
      <p:sp>
        <p:nvSpPr>
          <p:cNvPr id="24" name="Text Placeholder 3"/>
          <p:cNvSpPr>
            <a:spLocks noGrp="1"/>
          </p:cNvSpPr>
          <p:nvPr>
            <p:ph type="body" sz="half" idx="19"/>
          </p:nvPr>
        </p:nvSpPr>
        <p:spPr>
          <a:xfrm>
            <a:off x="3331011" y="4772160"/>
            <a:ext cx="2475252" cy="1019038"/>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25" name="Text Placeholder 4"/>
          <p:cNvSpPr>
            <a:spLocks noGrp="1"/>
          </p:cNvSpPr>
          <p:nvPr>
            <p:ph type="body" sz="quarter" idx="13"/>
          </p:nvPr>
        </p:nvSpPr>
        <p:spPr>
          <a:xfrm>
            <a:off x="5980067" y="4195899"/>
            <a:ext cx="2467425" cy="576262"/>
          </a:xfrm>
        </p:spPr>
        <p:txBody>
          <a:bodyPr anchor="b">
            <a:noAutofit/>
          </a:bodyPr>
          <a:lstStyle>
            <a:lvl1pPr marL="0" indent="0" algn="ctr">
              <a:lnSpc>
                <a:spcPct val="100000"/>
              </a:lnSpc>
              <a:buNone/>
              <a:defRPr sz="1125" b="0">
                <a:solidFill>
                  <a:schemeClr val="tx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26" name="Picture Placeholder 2"/>
          <p:cNvSpPr>
            <a:spLocks noGrp="1" noChangeAspect="1"/>
          </p:cNvSpPr>
          <p:nvPr>
            <p:ph type="pic" idx="22"/>
          </p:nvPr>
        </p:nvSpPr>
        <p:spPr>
          <a:xfrm>
            <a:off x="6114604" y="2298987"/>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de-DE"/>
              <a:t>Bild durch Klicken auf Symbol hinzufügen</a:t>
            </a:r>
            <a:endParaRPr lang="en-US" dirty="0"/>
          </a:p>
        </p:txBody>
      </p:sp>
      <p:sp>
        <p:nvSpPr>
          <p:cNvPr id="27" name="Text Placeholder 3"/>
          <p:cNvSpPr>
            <a:spLocks noGrp="1"/>
          </p:cNvSpPr>
          <p:nvPr>
            <p:ph type="body" sz="half" idx="20"/>
          </p:nvPr>
        </p:nvSpPr>
        <p:spPr>
          <a:xfrm>
            <a:off x="5979973" y="4772164"/>
            <a:ext cx="2470694" cy="1019037"/>
          </a:xfrm>
        </p:spPr>
        <p:txBody>
          <a:bodyPr anchor="t">
            <a:normAutofit/>
          </a:bodyPr>
          <a:lstStyle>
            <a:lvl1pPr marL="0" indent="0" algn="ctr">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de-DE"/>
              <a:t>Mastertextformat bearbeiten</a:t>
            </a:r>
          </a:p>
        </p:txBody>
      </p:sp>
      <p:sp>
        <p:nvSpPr>
          <p:cNvPr id="3" name="Date Placeholder 2"/>
          <p:cNvSpPr>
            <a:spLocks noGrp="1"/>
          </p:cNvSpPr>
          <p:nvPr>
            <p:ph type="dt" sz="half" idx="10"/>
          </p:nvPr>
        </p:nvSpPr>
        <p:spPr/>
        <p:txBody>
          <a:bodyPr/>
          <a:lstStyle/>
          <a:p>
            <a:fld id="{48A87A34-81AB-432B-8DAE-1953F412C126}" type="datetimeFigureOut">
              <a:rPr lang="en-US" dirty="0"/>
              <a:t>6/22/2024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711910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17277816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609602"/>
            <a:ext cx="1906993" cy="5181601"/>
          </a:xfrm>
        </p:spPr>
        <p:txBody>
          <a:bodyPr vert="eaVert"/>
          <a:lstStyle>
            <a:lvl1pPr algn="l">
              <a:defRPr/>
            </a:lvl1pPr>
          </a:lstStyle>
          <a:p>
            <a:r>
              <a:rPr lang="de-DE"/>
              <a:t>Mastertitelformat bearbeiten</a:t>
            </a:r>
            <a:endParaRPr lang="en-US" dirty="0"/>
          </a:p>
        </p:txBody>
      </p:sp>
      <p:sp>
        <p:nvSpPr>
          <p:cNvPr id="3" name="Vertical Text Placeholder 2"/>
          <p:cNvSpPr>
            <a:spLocks noGrp="1"/>
          </p:cNvSpPr>
          <p:nvPr>
            <p:ph type="body" orient="vert" idx="1"/>
          </p:nvPr>
        </p:nvSpPr>
        <p:spPr>
          <a:xfrm>
            <a:off x="685347" y="609602"/>
            <a:ext cx="5744029" cy="518160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6/22/2024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extLst>
      <p:ext uri="{BB962C8B-B14F-4D97-AF65-F5344CB8AC3E}">
        <p14:creationId xmlns:p14="http://schemas.microsoft.com/office/powerpoint/2010/main" val="24962833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68891-06B0-47AA-901E-AE308157AD05}"/>
              </a:ext>
            </a:extLst>
          </p:cNvPr>
          <p:cNvSpPr>
            <a:spLocks noGrp="1"/>
          </p:cNvSpPr>
          <p:nvPr>
            <p:ph type="ctrTitle"/>
          </p:nvPr>
        </p:nvSpPr>
        <p:spPr>
          <a:xfrm>
            <a:off x="1143000" y="1122363"/>
            <a:ext cx="6858000" cy="2387600"/>
          </a:xfrm>
        </p:spPr>
        <p:txBody>
          <a:bodyPr anchor="b"/>
          <a:lstStyle>
            <a:lvl1pPr algn="ctr">
              <a:defRPr sz="3375"/>
            </a:lvl1pPr>
          </a:lstStyle>
          <a:p>
            <a:r>
              <a:rPr lang="de-DE"/>
              <a:t>Mastertitelformat bearbeiten</a:t>
            </a:r>
            <a:endParaRPr lang="de-AT"/>
          </a:p>
        </p:txBody>
      </p:sp>
      <p:sp>
        <p:nvSpPr>
          <p:cNvPr id="3" name="Untertitel 2">
            <a:extLst>
              <a:ext uri="{FF2B5EF4-FFF2-40B4-BE49-F238E27FC236}">
                <a16:creationId xmlns:a16="http://schemas.microsoft.com/office/drawing/2014/main" id="{3F08F969-D73F-4A98-9422-7B5406D9F151}"/>
              </a:ext>
            </a:extLst>
          </p:cNvPr>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E5D0A866-C887-4CCC-B7A3-C243859FCCEC}"/>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7BAB5A49-A69E-49F3-81D7-686EB411853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F83395B1-428F-475D-AAE6-4B013B120FC2}"/>
              </a:ext>
            </a:extLst>
          </p:cNvPr>
          <p:cNvSpPr>
            <a:spLocks noGrp="1"/>
          </p:cNvSpPr>
          <p:nvPr>
            <p:ph type="sldNum" sz="quarter" idx="12"/>
          </p:nvPr>
        </p:nvSpPr>
        <p:spPr/>
        <p:txBody>
          <a:bodyPr/>
          <a:lstStyle/>
          <a:p>
            <a:pPr>
              <a:defRPr/>
            </a:pPr>
            <a:fld id="{18E088DA-81F5-465A-92F5-5055C33C3298}" type="slidenum">
              <a:rPr lang="de-DE" altLang="de-DE" smtClean="0"/>
              <a:pPr>
                <a:defRPr/>
              </a:pPr>
              <a:t>‹Nr.›</a:t>
            </a:fld>
            <a:endParaRPr lang="de-DE" altLang="de-DE"/>
          </a:p>
        </p:txBody>
      </p:sp>
    </p:spTree>
    <p:extLst>
      <p:ext uri="{BB962C8B-B14F-4D97-AF65-F5344CB8AC3E}">
        <p14:creationId xmlns:p14="http://schemas.microsoft.com/office/powerpoint/2010/main" val="12304677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F4193A-4F81-42D3-94D7-45B72565B0C3}"/>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874D211B-B930-4890-A91C-BDE52227C26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4848F54-AC54-46FD-BEBB-6F4EE43DFA58}"/>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0D0F351E-025C-4BD6-814E-9BDC5DE92256}"/>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A83BD4B6-14D9-446D-AE83-1852BD1D1976}"/>
              </a:ext>
            </a:extLst>
          </p:cNvPr>
          <p:cNvSpPr>
            <a:spLocks noGrp="1"/>
          </p:cNvSpPr>
          <p:nvPr>
            <p:ph type="sldNum" sz="quarter" idx="12"/>
          </p:nvPr>
        </p:nvSpPr>
        <p:spPr/>
        <p:txBody>
          <a:bodyPr/>
          <a:lstStyle/>
          <a:p>
            <a:pPr>
              <a:defRPr/>
            </a:pPr>
            <a:fld id="{6B57049D-5AF0-4D90-9D7B-3215F96B96D3}" type="slidenum">
              <a:rPr lang="de-DE" altLang="de-DE" smtClean="0"/>
              <a:pPr>
                <a:defRPr/>
              </a:pPr>
              <a:t>‹Nr.›</a:t>
            </a:fld>
            <a:endParaRPr lang="de-DE" altLang="de-DE"/>
          </a:p>
        </p:txBody>
      </p:sp>
    </p:spTree>
    <p:extLst>
      <p:ext uri="{BB962C8B-B14F-4D97-AF65-F5344CB8AC3E}">
        <p14:creationId xmlns:p14="http://schemas.microsoft.com/office/powerpoint/2010/main" val="4244815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4172F-7245-46BC-970B-D6D0332B9C48}"/>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8294B43C-8068-49C0-B6A0-E8F4C44C29ED}"/>
              </a:ext>
            </a:extLst>
          </p:cNvPr>
          <p:cNvSpPr>
            <a:spLocks noGrp="1"/>
          </p:cNvSpPr>
          <p:nvPr>
            <p:ph type="dt" sz="half" idx="10"/>
          </p:nvPr>
        </p:nvSpPr>
        <p:spPr/>
        <p:txBody>
          <a:bodyPr/>
          <a:lstStyle/>
          <a:p>
            <a:pPr>
              <a:defRPr/>
            </a:pPr>
            <a:endParaRPr lang="de-DE"/>
          </a:p>
        </p:txBody>
      </p:sp>
      <p:sp>
        <p:nvSpPr>
          <p:cNvPr id="4" name="Fußzeilenplatzhalter 3">
            <a:extLst>
              <a:ext uri="{FF2B5EF4-FFF2-40B4-BE49-F238E27FC236}">
                <a16:creationId xmlns:a16="http://schemas.microsoft.com/office/drawing/2014/main" id="{C98FFAC4-E8B0-493D-9E4C-F18FE2FFF8D4}"/>
              </a:ext>
            </a:extLst>
          </p:cNvPr>
          <p:cNvSpPr>
            <a:spLocks noGrp="1"/>
          </p:cNvSpPr>
          <p:nvPr>
            <p:ph type="ftr" sz="quarter" idx="11"/>
          </p:nvPr>
        </p:nvSpPr>
        <p:spPr/>
        <p:txBody>
          <a:bodyPr/>
          <a:lstStyle/>
          <a:p>
            <a:pPr>
              <a:defRPr/>
            </a:pPr>
            <a:endParaRPr lang="de-DE"/>
          </a:p>
        </p:txBody>
      </p:sp>
      <p:sp>
        <p:nvSpPr>
          <p:cNvPr id="5" name="Foliennummernplatzhalter 4">
            <a:extLst>
              <a:ext uri="{FF2B5EF4-FFF2-40B4-BE49-F238E27FC236}">
                <a16:creationId xmlns:a16="http://schemas.microsoft.com/office/drawing/2014/main" id="{7E754E54-9884-41B4-A9AE-3752B914D5D6}"/>
              </a:ext>
            </a:extLst>
          </p:cNvPr>
          <p:cNvSpPr>
            <a:spLocks noGrp="1"/>
          </p:cNvSpPr>
          <p:nvPr>
            <p:ph type="sldNum" sz="quarter" idx="12"/>
          </p:nvPr>
        </p:nvSpPr>
        <p:spPr/>
        <p:txBody>
          <a:bodyPr/>
          <a:lstStyle/>
          <a:p>
            <a:pPr>
              <a:defRPr/>
            </a:pPr>
            <a:fld id="{2979D9A1-B8A2-49AD-A855-A27429E97EC0}" type="slidenum">
              <a:rPr lang="de-DE" altLang="de-DE" smtClean="0"/>
              <a:pPr>
                <a:defRPr/>
              </a:pPr>
              <a:t>‹Nr.›</a:t>
            </a:fld>
            <a:endParaRPr lang="de-DE" altLang="de-DE"/>
          </a:p>
        </p:txBody>
      </p:sp>
    </p:spTree>
    <p:extLst>
      <p:ext uri="{BB962C8B-B14F-4D97-AF65-F5344CB8AC3E}">
        <p14:creationId xmlns:p14="http://schemas.microsoft.com/office/powerpoint/2010/main" val="14117965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40495-D294-42F1-82D1-C9736D689827}"/>
              </a:ext>
            </a:extLst>
          </p:cNvPr>
          <p:cNvSpPr>
            <a:spLocks noGrp="1"/>
          </p:cNvSpPr>
          <p:nvPr>
            <p:ph type="title"/>
          </p:nvPr>
        </p:nvSpPr>
        <p:spPr>
          <a:xfrm>
            <a:off x="623888" y="1709741"/>
            <a:ext cx="7886700" cy="2852737"/>
          </a:xfrm>
        </p:spPr>
        <p:txBody>
          <a:bodyPr anchor="b"/>
          <a:lstStyle>
            <a:lvl1pPr>
              <a:defRPr sz="3375"/>
            </a:lvl1pPr>
          </a:lstStyle>
          <a:p>
            <a:r>
              <a:rPr lang="de-DE"/>
              <a:t>Mastertitelformat bearbeiten</a:t>
            </a:r>
            <a:endParaRPr lang="de-AT"/>
          </a:p>
        </p:txBody>
      </p:sp>
      <p:sp>
        <p:nvSpPr>
          <p:cNvPr id="3" name="Textplatzhalter 2">
            <a:extLst>
              <a:ext uri="{FF2B5EF4-FFF2-40B4-BE49-F238E27FC236}">
                <a16:creationId xmlns:a16="http://schemas.microsoft.com/office/drawing/2014/main" id="{792CAB51-1C5A-4D7C-9510-8CBFDCD36B27}"/>
              </a:ext>
            </a:extLst>
          </p:cNvPr>
          <p:cNvSpPr>
            <a:spLocks noGrp="1"/>
          </p:cNvSpPr>
          <p:nvPr>
            <p:ph type="body" idx="1"/>
          </p:nvPr>
        </p:nvSpPr>
        <p:spPr>
          <a:xfrm>
            <a:off x="623888" y="4589466"/>
            <a:ext cx="78867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D9EE89A-3A2A-457B-A8AC-92A7128A26BE}"/>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CFCFA2C-A20E-4338-8828-E5AECD740962}"/>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2FE8AAF2-F87C-42DE-8216-D50057862BFB}"/>
              </a:ext>
            </a:extLst>
          </p:cNvPr>
          <p:cNvSpPr>
            <a:spLocks noGrp="1"/>
          </p:cNvSpPr>
          <p:nvPr>
            <p:ph type="sldNum" sz="quarter" idx="12"/>
          </p:nvPr>
        </p:nvSpPr>
        <p:spPr/>
        <p:txBody>
          <a:bodyPr/>
          <a:lstStyle/>
          <a:p>
            <a:pPr>
              <a:defRPr/>
            </a:pPr>
            <a:fld id="{ECC4F3DB-648C-47DE-A0CC-0032ADE6AF24}" type="slidenum">
              <a:rPr lang="de-DE" altLang="de-DE" smtClean="0"/>
              <a:pPr>
                <a:defRPr/>
              </a:pPr>
              <a:t>‹Nr.›</a:t>
            </a:fld>
            <a:endParaRPr lang="de-DE" altLang="de-DE"/>
          </a:p>
        </p:txBody>
      </p:sp>
    </p:spTree>
    <p:extLst>
      <p:ext uri="{BB962C8B-B14F-4D97-AF65-F5344CB8AC3E}">
        <p14:creationId xmlns:p14="http://schemas.microsoft.com/office/powerpoint/2010/main" val="20152220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B36FE6-D697-48C5-91D6-35256A995932}"/>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6243F08F-BA8F-4F46-8738-3F38CAE9D888}"/>
              </a:ext>
            </a:extLst>
          </p:cNvPr>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AC861942-70C0-47B8-82F3-A0C73A0F62F9}"/>
              </a:ext>
            </a:extLst>
          </p:cNvPr>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0CDC5BF7-7164-4BBB-BFD8-8C1EBC3A98F3}"/>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D51D87CF-B097-4D34-ABF1-36BF0F3D2A68}"/>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09EDB251-9799-4B4A-BA5B-19D30A98001B}"/>
              </a:ext>
            </a:extLst>
          </p:cNvPr>
          <p:cNvSpPr>
            <a:spLocks noGrp="1"/>
          </p:cNvSpPr>
          <p:nvPr>
            <p:ph type="sldNum" sz="quarter" idx="12"/>
          </p:nvPr>
        </p:nvSpPr>
        <p:spPr/>
        <p:txBody>
          <a:bodyPr/>
          <a:lstStyle/>
          <a:p>
            <a:pPr>
              <a:defRPr/>
            </a:pPr>
            <a:fld id="{A3BAD750-83EA-4407-AE71-55FBE20C1E99}" type="slidenum">
              <a:rPr lang="de-DE" altLang="de-DE" smtClean="0"/>
              <a:pPr>
                <a:defRPr/>
              </a:pPr>
              <a:t>‹Nr.›</a:t>
            </a:fld>
            <a:endParaRPr lang="de-DE" altLang="de-DE"/>
          </a:p>
        </p:txBody>
      </p:sp>
    </p:spTree>
    <p:extLst>
      <p:ext uri="{BB962C8B-B14F-4D97-AF65-F5344CB8AC3E}">
        <p14:creationId xmlns:p14="http://schemas.microsoft.com/office/powerpoint/2010/main" val="26471964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255616-5465-4187-BAA8-7171E3735848}"/>
              </a:ext>
            </a:extLst>
          </p:cNvPr>
          <p:cNvSpPr>
            <a:spLocks noGrp="1"/>
          </p:cNvSpPr>
          <p:nvPr>
            <p:ph type="title"/>
          </p:nvPr>
        </p:nvSpPr>
        <p:spPr>
          <a:xfrm>
            <a:off x="629841" y="365128"/>
            <a:ext cx="78867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921B02B9-16F7-48B8-936B-C9735E35B4C6}"/>
              </a:ext>
            </a:extLst>
          </p:cNvPr>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4" name="Inhaltsplatzhalter 3">
            <a:extLst>
              <a:ext uri="{FF2B5EF4-FFF2-40B4-BE49-F238E27FC236}">
                <a16:creationId xmlns:a16="http://schemas.microsoft.com/office/drawing/2014/main" id="{FE3BF025-9B4B-400D-8714-FE52A61952EC}"/>
              </a:ext>
            </a:extLst>
          </p:cNvPr>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C099AD30-4A5B-4CA2-8C59-33ADCDA60D04}"/>
              </a:ext>
            </a:extLst>
          </p:cNvPr>
          <p:cNvSpPr>
            <a:spLocks noGrp="1"/>
          </p:cNvSpPr>
          <p:nvPr>
            <p:ph type="body" sz="quarter" idx="3"/>
          </p:nvPr>
        </p:nvSpPr>
        <p:spPr>
          <a:xfrm>
            <a:off x="4629151"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de-DE"/>
              <a:t>Mastertextformat bearbeiten</a:t>
            </a:r>
          </a:p>
        </p:txBody>
      </p:sp>
      <p:sp>
        <p:nvSpPr>
          <p:cNvPr id="6" name="Inhaltsplatzhalter 5">
            <a:extLst>
              <a:ext uri="{FF2B5EF4-FFF2-40B4-BE49-F238E27FC236}">
                <a16:creationId xmlns:a16="http://schemas.microsoft.com/office/drawing/2014/main" id="{F0A5C19B-F35F-427A-863E-52E12E5BE042}"/>
              </a:ext>
            </a:extLst>
          </p:cNvPr>
          <p:cNvSpPr>
            <a:spLocks noGrp="1"/>
          </p:cNvSpPr>
          <p:nvPr>
            <p:ph sz="quarter" idx="4"/>
          </p:nvPr>
        </p:nvSpPr>
        <p:spPr>
          <a:xfrm>
            <a:off x="4629151"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3204948D-31D5-4623-A3AB-2427810629AD}"/>
              </a:ext>
            </a:extLst>
          </p:cNvPr>
          <p:cNvSpPr>
            <a:spLocks noGrp="1"/>
          </p:cNvSpPr>
          <p:nvPr>
            <p:ph type="dt" sz="half" idx="10"/>
          </p:nvPr>
        </p:nvSpPr>
        <p:spPr/>
        <p:txBody>
          <a:bodyPr/>
          <a:lstStyle/>
          <a:p>
            <a:pPr>
              <a:defRPr/>
            </a:pPr>
            <a:endParaRPr lang="de-DE"/>
          </a:p>
        </p:txBody>
      </p:sp>
      <p:sp>
        <p:nvSpPr>
          <p:cNvPr id="8" name="Fußzeilenplatzhalter 7">
            <a:extLst>
              <a:ext uri="{FF2B5EF4-FFF2-40B4-BE49-F238E27FC236}">
                <a16:creationId xmlns:a16="http://schemas.microsoft.com/office/drawing/2014/main" id="{91709017-86AB-4253-85FB-3E29550A054B}"/>
              </a:ext>
            </a:extLst>
          </p:cNvPr>
          <p:cNvSpPr>
            <a:spLocks noGrp="1"/>
          </p:cNvSpPr>
          <p:nvPr>
            <p:ph type="ftr" sz="quarter" idx="11"/>
          </p:nvPr>
        </p:nvSpPr>
        <p:spPr/>
        <p:txBody>
          <a:bodyPr/>
          <a:lstStyle/>
          <a:p>
            <a:pPr>
              <a:defRPr/>
            </a:pPr>
            <a:endParaRPr lang="de-DE"/>
          </a:p>
        </p:txBody>
      </p:sp>
      <p:sp>
        <p:nvSpPr>
          <p:cNvPr id="9" name="Foliennummernplatzhalter 8">
            <a:extLst>
              <a:ext uri="{FF2B5EF4-FFF2-40B4-BE49-F238E27FC236}">
                <a16:creationId xmlns:a16="http://schemas.microsoft.com/office/drawing/2014/main" id="{CC334A94-90C8-49A8-82DD-7B2247CD9527}"/>
              </a:ext>
            </a:extLst>
          </p:cNvPr>
          <p:cNvSpPr>
            <a:spLocks noGrp="1"/>
          </p:cNvSpPr>
          <p:nvPr>
            <p:ph type="sldNum" sz="quarter" idx="12"/>
          </p:nvPr>
        </p:nvSpPr>
        <p:spPr/>
        <p:txBody>
          <a:bodyPr/>
          <a:lstStyle/>
          <a:p>
            <a:pPr>
              <a:defRPr/>
            </a:pPr>
            <a:fld id="{E2BCC6DB-8BCC-42D4-9072-CD30F7299C0F}" type="slidenum">
              <a:rPr lang="de-DE" altLang="de-DE" smtClean="0"/>
              <a:pPr>
                <a:defRPr/>
              </a:pPr>
              <a:t>‹Nr.›</a:t>
            </a:fld>
            <a:endParaRPr lang="de-DE" altLang="de-DE"/>
          </a:p>
        </p:txBody>
      </p:sp>
    </p:spTree>
    <p:extLst>
      <p:ext uri="{BB962C8B-B14F-4D97-AF65-F5344CB8AC3E}">
        <p14:creationId xmlns:p14="http://schemas.microsoft.com/office/powerpoint/2010/main" val="42608923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4172F-7245-46BC-970B-D6D0332B9C48}"/>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8294B43C-8068-49C0-B6A0-E8F4C44C29ED}"/>
              </a:ext>
            </a:extLst>
          </p:cNvPr>
          <p:cNvSpPr>
            <a:spLocks noGrp="1"/>
          </p:cNvSpPr>
          <p:nvPr>
            <p:ph type="dt" sz="half" idx="10"/>
          </p:nvPr>
        </p:nvSpPr>
        <p:spPr/>
        <p:txBody>
          <a:bodyPr/>
          <a:lstStyle/>
          <a:p>
            <a:pPr>
              <a:defRPr/>
            </a:pPr>
            <a:endParaRPr lang="de-DE"/>
          </a:p>
        </p:txBody>
      </p:sp>
      <p:sp>
        <p:nvSpPr>
          <p:cNvPr id="4" name="Fußzeilenplatzhalter 3">
            <a:extLst>
              <a:ext uri="{FF2B5EF4-FFF2-40B4-BE49-F238E27FC236}">
                <a16:creationId xmlns:a16="http://schemas.microsoft.com/office/drawing/2014/main" id="{C98FFAC4-E8B0-493D-9E4C-F18FE2FFF8D4}"/>
              </a:ext>
            </a:extLst>
          </p:cNvPr>
          <p:cNvSpPr>
            <a:spLocks noGrp="1"/>
          </p:cNvSpPr>
          <p:nvPr>
            <p:ph type="ftr" sz="quarter" idx="11"/>
          </p:nvPr>
        </p:nvSpPr>
        <p:spPr/>
        <p:txBody>
          <a:bodyPr/>
          <a:lstStyle/>
          <a:p>
            <a:pPr>
              <a:defRPr/>
            </a:pPr>
            <a:endParaRPr lang="de-DE"/>
          </a:p>
        </p:txBody>
      </p:sp>
      <p:sp>
        <p:nvSpPr>
          <p:cNvPr id="5" name="Foliennummernplatzhalter 4">
            <a:extLst>
              <a:ext uri="{FF2B5EF4-FFF2-40B4-BE49-F238E27FC236}">
                <a16:creationId xmlns:a16="http://schemas.microsoft.com/office/drawing/2014/main" id="{7E754E54-9884-41B4-A9AE-3752B914D5D6}"/>
              </a:ext>
            </a:extLst>
          </p:cNvPr>
          <p:cNvSpPr>
            <a:spLocks noGrp="1"/>
          </p:cNvSpPr>
          <p:nvPr>
            <p:ph type="sldNum" sz="quarter" idx="12"/>
          </p:nvPr>
        </p:nvSpPr>
        <p:spPr/>
        <p:txBody>
          <a:bodyPr/>
          <a:lstStyle/>
          <a:p>
            <a:pPr>
              <a:defRPr/>
            </a:pPr>
            <a:fld id="{2979D9A1-B8A2-49AD-A855-A27429E97EC0}" type="slidenum">
              <a:rPr lang="de-DE" altLang="de-DE" smtClean="0"/>
              <a:pPr>
                <a:defRPr/>
              </a:pPr>
              <a:t>‹Nr.›</a:t>
            </a:fld>
            <a:endParaRPr lang="de-DE" altLang="de-DE"/>
          </a:p>
        </p:txBody>
      </p:sp>
    </p:spTree>
    <p:extLst>
      <p:ext uri="{BB962C8B-B14F-4D97-AF65-F5344CB8AC3E}">
        <p14:creationId xmlns:p14="http://schemas.microsoft.com/office/powerpoint/2010/main" val="1752672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B678751-F6DD-4F74-85BA-C784DD0EECFC}"/>
              </a:ext>
            </a:extLst>
          </p:cNvPr>
          <p:cNvSpPr>
            <a:spLocks noGrp="1"/>
          </p:cNvSpPr>
          <p:nvPr>
            <p:ph type="dt" sz="half" idx="10"/>
          </p:nvPr>
        </p:nvSpPr>
        <p:spPr/>
        <p:txBody>
          <a:bodyPr/>
          <a:lstStyle/>
          <a:p>
            <a:pPr>
              <a:defRPr/>
            </a:pPr>
            <a:endParaRPr lang="de-DE"/>
          </a:p>
        </p:txBody>
      </p:sp>
      <p:sp>
        <p:nvSpPr>
          <p:cNvPr id="3" name="Fußzeilenplatzhalter 2">
            <a:extLst>
              <a:ext uri="{FF2B5EF4-FFF2-40B4-BE49-F238E27FC236}">
                <a16:creationId xmlns:a16="http://schemas.microsoft.com/office/drawing/2014/main" id="{E818A692-0B50-48F9-B3A9-4287ED5E7D0D}"/>
              </a:ext>
            </a:extLst>
          </p:cNvPr>
          <p:cNvSpPr>
            <a:spLocks noGrp="1"/>
          </p:cNvSpPr>
          <p:nvPr>
            <p:ph type="ftr" sz="quarter" idx="11"/>
          </p:nvPr>
        </p:nvSpPr>
        <p:spPr/>
        <p:txBody>
          <a:bodyPr/>
          <a:lstStyle/>
          <a:p>
            <a:pPr>
              <a:defRPr/>
            </a:pPr>
            <a:endParaRPr lang="de-DE"/>
          </a:p>
        </p:txBody>
      </p:sp>
      <p:sp>
        <p:nvSpPr>
          <p:cNvPr id="4" name="Foliennummernplatzhalter 3">
            <a:extLst>
              <a:ext uri="{FF2B5EF4-FFF2-40B4-BE49-F238E27FC236}">
                <a16:creationId xmlns:a16="http://schemas.microsoft.com/office/drawing/2014/main" id="{59DAC672-6ED2-4795-B940-B61074021B0B}"/>
              </a:ext>
            </a:extLst>
          </p:cNvPr>
          <p:cNvSpPr>
            <a:spLocks noGrp="1"/>
          </p:cNvSpPr>
          <p:nvPr>
            <p:ph type="sldNum" sz="quarter" idx="12"/>
          </p:nvPr>
        </p:nvSpPr>
        <p:spPr/>
        <p:txBody>
          <a:bodyPr/>
          <a:lstStyle/>
          <a:p>
            <a:pPr>
              <a:defRPr/>
            </a:pPr>
            <a:fld id="{9C02857A-0326-4BA8-88C4-B33478BF1DEF}" type="slidenum">
              <a:rPr lang="de-DE" altLang="de-DE" smtClean="0"/>
              <a:pPr>
                <a:defRPr/>
              </a:pPr>
              <a:t>‹Nr.›</a:t>
            </a:fld>
            <a:endParaRPr lang="de-DE" altLang="de-DE"/>
          </a:p>
        </p:txBody>
      </p:sp>
    </p:spTree>
    <p:extLst>
      <p:ext uri="{BB962C8B-B14F-4D97-AF65-F5344CB8AC3E}">
        <p14:creationId xmlns:p14="http://schemas.microsoft.com/office/powerpoint/2010/main" val="15027496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E7DCDF-8C66-4F77-8517-371CA84AB1D8}"/>
              </a:ext>
            </a:extLst>
          </p:cNvPr>
          <p:cNvSpPr>
            <a:spLocks noGrp="1"/>
          </p:cNvSpPr>
          <p:nvPr>
            <p:ph type="title"/>
          </p:nvPr>
        </p:nvSpPr>
        <p:spPr>
          <a:xfrm>
            <a:off x="629841" y="457200"/>
            <a:ext cx="2949178" cy="1600200"/>
          </a:xfrm>
        </p:spPr>
        <p:txBody>
          <a:bodyPr anchor="b"/>
          <a:lstStyle>
            <a:lvl1pPr>
              <a:defRPr sz="18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E5B487D9-D99D-43FE-8EFB-8BD834255599}"/>
              </a:ext>
            </a:extLst>
          </p:cNvPr>
          <p:cNvSpPr>
            <a:spLocks noGrp="1"/>
          </p:cNvSpPr>
          <p:nvPr>
            <p:ph idx="1"/>
          </p:nvPr>
        </p:nvSpPr>
        <p:spPr>
          <a:xfrm>
            <a:off x="3887391" y="987428"/>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F3E7AD31-1E66-4450-81AE-1570C94E39F2}"/>
              </a:ext>
            </a:extLst>
          </p:cNvPr>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umsplatzhalter 4">
            <a:extLst>
              <a:ext uri="{FF2B5EF4-FFF2-40B4-BE49-F238E27FC236}">
                <a16:creationId xmlns:a16="http://schemas.microsoft.com/office/drawing/2014/main" id="{0DCF3B81-26D1-414F-9715-D0CA345C475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E3626970-7E29-4BED-8B84-E3F0707271C7}"/>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FC2526CD-240B-467D-8378-683EDAF4E09E}"/>
              </a:ext>
            </a:extLst>
          </p:cNvPr>
          <p:cNvSpPr>
            <a:spLocks noGrp="1"/>
          </p:cNvSpPr>
          <p:nvPr>
            <p:ph type="sldNum" sz="quarter" idx="12"/>
          </p:nvPr>
        </p:nvSpPr>
        <p:spPr/>
        <p:txBody>
          <a:bodyPr/>
          <a:lstStyle/>
          <a:p>
            <a:pPr>
              <a:defRPr/>
            </a:pPr>
            <a:fld id="{5AAAC552-440E-430A-ADD1-740D8EFFBCE1}" type="slidenum">
              <a:rPr lang="de-DE" altLang="de-DE" smtClean="0"/>
              <a:pPr>
                <a:defRPr/>
              </a:pPr>
              <a:t>‹Nr.›</a:t>
            </a:fld>
            <a:endParaRPr lang="de-DE" altLang="de-DE"/>
          </a:p>
        </p:txBody>
      </p:sp>
    </p:spTree>
    <p:extLst>
      <p:ext uri="{BB962C8B-B14F-4D97-AF65-F5344CB8AC3E}">
        <p14:creationId xmlns:p14="http://schemas.microsoft.com/office/powerpoint/2010/main" val="17502699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635DDA-6CBD-4352-88CC-E8429F0CB312}"/>
              </a:ext>
            </a:extLst>
          </p:cNvPr>
          <p:cNvSpPr>
            <a:spLocks noGrp="1"/>
          </p:cNvSpPr>
          <p:nvPr>
            <p:ph type="title"/>
          </p:nvPr>
        </p:nvSpPr>
        <p:spPr>
          <a:xfrm>
            <a:off x="629841" y="457200"/>
            <a:ext cx="2949178" cy="1600200"/>
          </a:xfrm>
        </p:spPr>
        <p:txBody>
          <a:bodyPr anchor="b"/>
          <a:lstStyle>
            <a:lvl1pPr>
              <a:defRPr sz="1800"/>
            </a:lvl1pPr>
          </a:lstStyle>
          <a:p>
            <a:r>
              <a:rPr lang="de-DE"/>
              <a:t>Mastertitelformat bearbeiten</a:t>
            </a:r>
            <a:endParaRPr lang="de-AT"/>
          </a:p>
        </p:txBody>
      </p:sp>
      <p:sp>
        <p:nvSpPr>
          <p:cNvPr id="3" name="Bildplatzhalter 2">
            <a:extLst>
              <a:ext uri="{FF2B5EF4-FFF2-40B4-BE49-F238E27FC236}">
                <a16:creationId xmlns:a16="http://schemas.microsoft.com/office/drawing/2014/main" id="{8E3761F0-8D71-470D-A674-C4842D3E0884}"/>
              </a:ext>
            </a:extLst>
          </p:cNvPr>
          <p:cNvSpPr>
            <a:spLocks noGrp="1"/>
          </p:cNvSpPr>
          <p:nvPr>
            <p:ph type="pic" idx="1"/>
          </p:nvPr>
        </p:nvSpPr>
        <p:spPr>
          <a:xfrm>
            <a:off x="3887391" y="987428"/>
            <a:ext cx="4629150" cy="487362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de-AT"/>
          </a:p>
        </p:txBody>
      </p:sp>
      <p:sp>
        <p:nvSpPr>
          <p:cNvPr id="4" name="Textplatzhalter 3">
            <a:extLst>
              <a:ext uri="{FF2B5EF4-FFF2-40B4-BE49-F238E27FC236}">
                <a16:creationId xmlns:a16="http://schemas.microsoft.com/office/drawing/2014/main" id="{5B58829B-36C0-487C-9282-7F80FA6F894D}"/>
              </a:ext>
            </a:extLst>
          </p:cNvPr>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de-DE"/>
              <a:t>Mastertextformat bearbeiten</a:t>
            </a:r>
          </a:p>
        </p:txBody>
      </p:sp>
      <p:sp>
        <p:nvSpPr>
          <p:cNvPr id="5" name="Datumsplatzhalter 4">
            <a:extLst>
              <a:ext uri="{FF2B5EF4-FFF2-40B4-BE49-F238E27FC236}">
                <a16:creationId xmlns:a16="http://schemas.microsoft.com/office/drawing/2014/main" id="{22DA2CE3-CEAA-4E5D-B871-4559C4CFE11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26E53110-0B21-48C6-A4B5-03DF85EA8505}"/>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B85F2600-EA0A-4B7E-B0D5-24B82A3E992A}"/>
              </a:ext>
            </a:extLst>
          </p:cNvPr>
          <p:cNvSpPr>
            <a:spLocks noGrp="1"/>
          </p:cNvSpPr>
          <p:nvPr>
            <p:ph type="sldNum" sz="quarter" idx="12"/>
          </p:nvPr>
        </p:nvSpPr>
        <p:spPr/>
        <p:txBody>
          <a:bodyPr/>
          <a:lstStyle/>
          <a:p>
            <a:pPr>
              <a:defRPr/>
            </a:pPr>
            <a:fld id="{39AE1382-36E3-4BBC-9AF6-0887B9229E7F}" type="slidenum">
              <a:rPr lang="de-DE" altLang="de-DE" smtClean="0"/>
              <a:pPr>
                <a:defRPr/>
              </a:pPr>
              <a:t>‹Nr.›</a:t>
            </a:fld>
            <a:endParaRPr lang="de-DE" altLang="de-DE"/>
          </a:p>
        </p:txBody>
      </p:sp>
    </p:spTree>
    <p:extLst>
      <p:ext uri="{BB962C8B-B14F-4D97-AF65-F5344CB8AC3E}">
        <p14:creationId xmlns:p14="http://schemas.microsoft.com/office/powerpoint/2010/main" val="57530855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6969E-6618-4C91-B21E-CE9B8EC0C2D2}"/>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D1868D50-C53A-4BA5-B2C5-F805B6F857C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B63E68E4-ED98-44B4-B674-9700DE940335}"/>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704080B-F3E7-43C3-BFA4-DB71AB1660C0}"/>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0CE8FB65-E534-4BB6-A7A5-504D8A01CAFA}"/>
              </a:ext>
            </a:extLst>
          </p:cNvPr>
          <p:cNvSpPr>
            <a:spLocks noGrp="1"/>
          </p:cNvSpPr>
          <p:nvPr>
            <p:ph type="sldNum" sz="quarter" idx="12"/>
          </p:nvPr>
        </p:nvSpPr>
        <p:spPr/>
        <p:txBody>
          <a:bodyPr/>
          <a:lstStyle/>
          <a:p>
            <a:pPr>
              <a:defRPr/>
            </a:pPr>
            <a:fld id="{EFEA14C1-0B06-43B2-A2F5-F30A70644089}" type="slidenum">
              <a:rPr lang="de-DE" altLang="de-DE" smtClean="0"/>
              <a:pPr>
                <a:defRPr/>
              </a:pPr>
              <a:t>‹Nr.›</a:t>
            </a:fld>
            <a:endParaRPr lang="de-DE" altLang="de-DE"/>
          </a:p>
        </p:txBody>
      </p:sp>
    </p:spTree>
    <p:extLst>
      <p:ext uri="{BB962C8B-B14F-4D97-AF65-F5344CB8AC3E}">
        <p14:creationId xmlns:p14="http://schemas.microsoft.com/office/powerpoint/2010/main" val="24468223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018D2F5B-4BAE-422C-B23D-D239F678438E}"/>
              </a:ext>
            </a:extLst>
          </p:cNvPr>
          <p:cNvSpPr>
            <a:spLocks noGrp="1"/>
          </p:cNvSpPr>
          <p:nvPr>
            <p:ph type="title" orient="vert"/>
          </p:nvPr>
        </p:nvSpPr>
        <p:spPr>
          <a:xfrm>
            <a:off x="6543676" y="365125"/>
            <a:ext cx="1971675"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1173E98D-0F37-4003-B04F-74083196F088}"/>
              </a:ext>
            </a:extLst>
          </p:cNvPr>
          <p:cNvSpPr>
            <a:spLocks noGrp="1"/>
          </p:cNvSpPr>
          <p:nvPr>
            <p:ph type="body" orient="vert" idx="1"/>
          </p:nvPr>
        </p:nvSpPr>
        <p:spPr>
          <a:xfrm>
            <a:off x="628651"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1424D0B-E4AD-4B1D-A842-00E60F4E95EF}"/>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20AE8AF7-D518-419A-9A8D-B7FA695C560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4B0F15F5-3696-4E08-A3FA-6A51537E2B70}"/>
              </a:ext>
            </a:extLst>
          </p:cNvPr>
          <p:cNvSpPr>
            <a:spLocks noGrp="1"/>
          </p:cNvSpPr>
          <p:nvPr>
            <p:ph type="sldNum" sz="quarter" idx="12"/>
          </p:nvPr>
        </p:nvSpPr>
        <p:spPr/>
        <p:txBody>
          <a:bodyPr/>
          <a:lstStyle/>
          <a:p>
            <a:pPr>
              <a:defRPr/>
            </a:pPr>
            <a:fld id="{36BFF053-98A2-4252-A23F-09E91CC1CA25}" type="slidenum">
              <a:rPr lang="de-DE" altLang="de-DE" smtClean="0"/>
              <a:pPr>
                <a:defRPr/>
              </a:pPr>
              <a:t>‹Nr.›</a:t>
            </a:fld>
            <a:endParaRPr lang="de-DE" altLang="de-DE"/>
          </a:p>
        </p:txBody>
      </p:sp>
    </p:spTree>
    <p:extLst>
      <p:ext uri="{BB962C8B-B14F-4D97-AF65-F5344CB8AC3E}">
        <p14:creationId xmlns:p14="http://schemas.microsoft.com/office/powerpoint/2010/main" val="3410903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B678751-F6DD-4F74-85BA-C784DD0EECFC}"/>
              </a:ext>
            </a:extLst>
          </p:cNvPr>
          <p:cNvSpPr>
            <a:spLocks noGrp="1"/>
          </p:cNvSpPr>
          <p:nvPr>
            <p:ph type="dt" sz="half" idx="10"/>
          </p:nvPr>
        </p:nvSpPr>
        <p:spPr/>
        <p:txBody>
          <a:bodyPr/>
          <a:lstStyle/>
          <a:p>
            <a:pPr>
              <a:defRPr/>
            </a:pPr>
            <a:endParaRPr lang="de-DE"/>
          </a:p>
        </p:txBody>
      </p:sp>
      <p:sp>
        <p:nvSpPr>
          <p:cNvPr id="3" name="Fußzeilenplatzhalter 2">
            <a:extLst>
              <a:ext uri="{FF2B5EF4-FFF2-40B4-BE49-F238E27FC236}">
                <a16:creationId xmlns:a16="http://schemas.microsoft.com/office/drawing/2014/main" id="{E818A692-0B50-48F9-B3A9-4287ED5E7D0D}"/>
              </a:ext>
            </a:extLst>
          </p:cNvPr>
          <p:cNvSpPr>
            <a:spLocks noGrp="1"/>
          </p:cNvSpPr>
          <p:nvPr>
            <p:ph type="ftr" sz="quarter" idx="11"/>
          </p:nvPr>
        </p:nvSpPr>
        <p:spPr/>
        <p:txBody>
          <a:bodyPr/>
          <a:lstStyle/>
          <a:p>
            <a:pPr>
              <a:defRPr/>
            </a:pPr>
            <a:endParaRPr lang="de-DE"/>
          </a:p>
        </p:txBody>
      </p:sp>
      <p:sp>
        <p:nvSpPr>
          <p:cNvPr id="4" name="Foliennummernplatzhalter 3">
            <a:extLst>
              <a:ext uri="{FF2B5EF4-FFF2-40B4-BE49-F238E27FC236}">
                <a16:creationId xmlns:a16="http://schemas.microsoft.com/office/drawing/2014/main" id="{59DAC672-6ED2-4795-B940-B61074021B0B}"/>
              </a:ext>
            </a:extLst>
          </p:cNvPr>
          <p:cNvSpPr>
            <a:spLocks noGrp="1"/>
          </p:cNvSpPr>
          <p:nvPr>
            <p:ph type="sldNum" sz="quarter" idx="12"/>
          </p:nvPr>
        </p:nvSpPr>
        <p:spPr/>
        <p:txBody>
          <a:bodyPr/>
          <a:lstStyle/>
          <a:p>
            <a:pPr>
              <a:defRPr/>
            </a:pPr>
            <a:fld id="{9C02857A-0326-4BA8-88C4-B33478BF1DEF}" type="slidenum">
              <a:rPr lang="de-DE" altLang="de-DE" smtClean="0"/>
              <a:pPr>
                <a:defRPr/>
              </a:pPr>
              <a:t>‹Nr.›</a:t>
            </a:fld>
            <a:endParaRPr lang="de-DE" altLang="de-DE"/>
          </a:p>
        </p:txBody>
      </p:sp>
    </p:spTree>
    <p:extLst>
      <p:ext uri="{BB962C8B-B14F-4D97-AF65-F5344CB8AC3E}">
        <p14:creationId xmlns:p14="http://schemas.microsoft.com/office/powerpoint/2010/main" val="138377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E7DCDF-8C66-4F77-8517-371CA84AB1D8}"/>
              </a:ext>
            </a:extLst>
          </p:cNvPr>
          <p:cNvSpPr>
            <a:spLocks noGrp="1"/>
          </p:cNvSpPr>
          <p:nvPr>
            <p:ph type="title"/>
          </p:nvPr>
        </p:nvSpPr>
        <p:spPr>
          <a:xfrm>
            <a:off x="629841" y="457200"/>
            <a:ext cx="2949178" cy="1600200"/>
          </a:xfrm>
        </p:spPr>
        <p:txBody>
          <a:bodyPr anchor="b"/>
          <a:lstStyle>
            <a:lvl1pPr>
              <a:defRPr sz="24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E5B487D9-D99D-43FE-8EFB-8BD83425559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F3E7AD31-1E66-4450-81AE-1570C94E39F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umsplatzhalter 4">
            <a:extLst>
              <a:ext uri="{FF2B5EF4-FFF2-40B4-BE49-F238E27FC236}">
                <a16:creationId xmlns:a16="http://schemas.microsoft.com/office/drawing/2014/main" id="{0DCF3B81-26D1-414F-9715-D0CA345C475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E3626970-7E29-4BED-8B84-E3F0707271C7}"/>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FC2526CD-240B-467D-8378-683EDAF4E09E}"/>
              </a:ext>
            </a:extLst>
          </p:cNvPr>
          <p:cNvSpPr>
            <a:spLocks noGrp="1"/>
          </p:cNvSpPr>
          <p:nvPr>
            <p:ph type="sldNum" sz="quarter" idx="12"/>
          </p:nvPr>
        </p:nvSpPr>
        <p:spPr/>
        <p:txBody>
          <a:bodyPr/>
          <a:lstStyle/>
          <a:p>
            <a:pPr>
              <a:defRPr/>
            </a:pPr>
            <a:fld id="{5AAAC552-440E-430A-ADD1-740D8EFFBCE1}" type="slidenum">
              <a:rPr lang="de-DE" altLang="de-DE" smtClean="0"/>
              <a:pPr>
                <a:defRPr/>
              </a:pPr>
              <a:t>‹Nr.›</a:t>
            </a:fld>
            <a:endParaRPr lang="de-DE" altLang="de-DE"/>
          </a:p>
        </p:txBody>
      </p:sp>
    </p:spTree>
    <p:extLst>
      <p:ext uri="{BB962C8B-B14F-4D97-AF65-F5344CB8AC3E}">
        <p14:creationId xmlns:p14="http://schemas.microsoft.com/office/powerpoint/2010/main" val="1021299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635DDA-6CBD-4352-88CC-E8429F0CB312}"/>
              </a:ext>
            </a:extLst>
          </p:cNvPr>
          <p:cNvSpPr>
            <a:spLocks noGrp="1"/>
          </p:cNvSpPr>
          <p:nvPr>
            <p:ph type="title"/>
          </p:nvPr>
        </p:nvSpPr>
        <p:spPr>
          <a:xfrm>
            <a:off x="629841" y="457200"/>
            <a:ext cx="2949178" cy="1600200"/>
          </a:xfrm>
        </p:spPr>
        <p:txBody>
          <a:bodyPr anchor="b"/>
          <a:lstStyle>
            <a:lvl1pPr>
              <a:defRPr sz="2400"/>
            </a:lvl1pPr>
          </a:lstStyle>
          <a:p>
            <a:r>
              <a:rPr lang="de-DE"/>
              <a:t>Mastertitelformat bearbeiten</a:t>
            </a:r>
            <a:endParaRPr lang="de-AT"/>
          </a:p>
        </p:txBody>
      </p:sp>
      <p:sp>
        <p:nvSpPr>
          <p:cNvPr id="3" name="Bildplatzhalter 2">
            <a:extLst>
              <a:ext uri="{FF2B5EF4-FFF2-40B4-BE49-F238E27FC236}">
                <a16:creationId xmlns:a16="http://schemas.microsoft.com/office/drawing/2014/main" id="{8E3761F0-8D71-470D-A674-C4842D3E088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de-AT"/>
          </a:p>
        </p:txBody>
      </p:sp>
      <p:sp>
        <p:nvSpPr>
          <p:cNvPr id="4" name="Textplatzhalter 3">
            <a:extLst>
              <a:ext uri="{FF2B5EF4-FFF2-40B4-BE49-F238E27FC236}">
                <a16:creationId xmlns:a16="http://schemas.microsoft.com/office/drawing/2014/main" id="{5B58829B-36C0-487C-9282-7F80FA6F894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umsplatzhalter 4">
            <a:extLst>
              <a:ext uri="{FF2B5EF4-FFF2-40B4-BE49-F238E27FC236}">
                <a16:creationId xmlns:a16="http://schemas.microsoft.com/office/drawing/2014/main" id="{22DA2CE3-CEAA-4E5D-B871-4559C4CFE11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26E53110-0B21-48C6-A4B5-03DF85EA8505}"/>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B85F2600-EA0A-4B7E-B0D5-24B82A3E992A}"/>
              </a:ext>
            </a:extLst>
          </p:cNvPr>
          <p:cNvSpPr>
            <a:spLocks noGrp="1"/>
          </p:cNvSpPr>
          <p:nvPr>
            <p:ph type="sldNum" sz="quarter" idx="12"/>
          </p:nvPr>
        </p:nvSpPr>
        <p:spPr/>
        <p:txBody>
          <a:bodyPr/>
          <a:lstStyle/>
          <a:p>
            <a:pPr>
              <a:defRPr/>
            </a:pPr>
            <a:fld id="{39AE1382-36E3-4BBC-9AF6-0887B9229E7F}" type="slidenum">
              <a:rPr lang="de-DE" altLang="de-DE" smtClean="0"/>
              <a:pPr>
                <a:defRPr/>
              </a:pPr>
              <a:t>‹Nr.›</a:t>
            </a:fld>
            <a:endParaRPr lang="de-DE" altLang="de-DE"/>
          </a:p>
        </p:txBody>
      </p:sp>
    </p:spTree>
    <p:extLst>
      <p:ext uri="{BB962C8B-B14F-4D97-AF65-F5344CB8AC3E}">
        <p14:creationId xmlns:p14="http://schemas.microsoft.com/office/powerpoint/2010/main" val="2588294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5.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FCD074F-048A-4A58-9634-A459F10D7BC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DEF57E07-6690-43F4-AD78-6E520AF8E85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2ACFA08C-FDBF-4577-9080-5592F702F22D}"/>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de-DE"/>
          </a:p>
        </p:txBody>
      </p:sp>
      <p:sp>
        <p:nvSpPr>
          <p:cNvPr id="5" name="Fußzeilenplatzhalter 4">
            <a:extLst>
              <a:ext uri="{FF2B5EF4-FFF2-40B4-BE49-F238E27FC236}">
                <a16:creationId xmlns:a16="http://schemas.microsoft.com/office/drawing/2014/main" id="{98F12E06-49F9-4EBC-B717-E4FE66EBFE47}"/>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de-DE"/>
          </a:p>
        </p:txBody>
      </p:sp>
      <p:sp>
        <p:nvSpPr>
          <p:cNvPr id="6" name="Foliennummernplatzhalter 5">
            <a:extLst>
              <a:ext uri="{FF2B5EF4-FFF2-40B4-BE49-F238E27FC236}">
                <a16:creationId xmlns:a16="http://schemas.microsoft.com/office/drawing/2014/main" id="{D771049B-879E-4599-B7B1-F3B06CE28C1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50EA5C46-F68B-41BE-BA81-88B8D43471B7}" type="slidenum">
              <a:rPr lang="de-DE" altLang="de-DE" smtClean="0"/>
              <a:pPr>
                <a:defRPr/>
              </a:pPr>
              <a:t>‹Nr.›</a:t>
            </a:fld>
            <a:endParaRPr lang="de-DE" altLang="de-DE"/>
          </a:p>
        </p:txBody>
      </p:sp>
    </p:spTree>
    <p:extLst>
      <p:ext uri="{BB962C8B-B14F-4D97-AF65-F5344CB8AC3E}">
        <p14:creationId xmlns:p14="http://schemas.microsoft.com/office/powerpoint/2010/main" val="1048401921"/>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Freihand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ihand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elplatzhalt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de-DE"/>
              <a:t>Titelmasterformat durch Klicken bearbeiten</a:t>
            </a:r>
            <a:endParaRPr kumimoji="0" lang="en-US"/>
          </a:p>
        </p:txBody>
      </p:sp>
      <p:sp>
        <p:nvSpPr>
          <p:cNvPr id="30" name="Textplatzhalt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de-DE"/>
              <a:t>Textmasterformat bearbeiten</a:t>
            </a:r>
          </a:p>
          <a:p>
            <a:pPr lvl="1" eaLnBrk="1" latinLnBrk="0" hangingPunct="1"/>
            <a:r>
              <a:rPr kumimoji="0" lang="de-DE"/>
              <a:t>Zweite Ebene</a:t>
            </a:r>
          </a:p>
          <a:p>
            <a:pPr lvl="2" eaLnBrk="1" latinLnBrk="0" hangingPunct="1"/>
            <a:r>
              <a:rPr kumimoji="0" lang="de-DE"/>
              <a:t>Dritte Ebene</a:t>
            </a:r>
          </a:p>
          <a:p>
            <a:pPr lvl="3" eaLnBrk="1" latinLnBrk="0" hangingPunct="1"/>
            <a:r>
              <a:rPr kumimoji="0" lang="de-DE"/>
              <a:t>Vierte Ebene</a:t>
            </a:r>
          </a:p>
          <a:p>
            <a:pPr lvl="4" eaLnBrk="1" latinLnBrk="0" hangingPunct="1"/>
            <a:r>
              <a:rPr kumimoji="0" lang="de-DE"/>
              <a:t>Fünfte Ebene</a:t>
            </a:r>
            <a:endParaRPr kumimoji="0" lang="en-US"/>
          </a:p>
        </p:txBody>
      </p:sp>
      <p:sp>
        <p:nvSpPr>
          <p:cNvPr id="10" name="Datumsplatzhalt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8457810-CD57-4794-A832-F390B106CFE1}" type="datetimeFigureOut">
              <a:rPr lang="de-AT" smtClean="0"/>
              <a:t>22.06.2024</a:t>
            </a:fld>
            <a:endParaRPr lang="de-AT"/>
          </a:p>
        </p:txBody>
      </p:sp>
      <p:sp>
        <p:nvSpPr>
          <p:cNvPr id="22" name="Fußzeilenplatzhalt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de-AT"/>
          </a:p>
        </p:txBody>
      </p:sp>
      <p:sp>
        <p:nvSpPr>
          <p:cNvPr id="18" name="Foliennummernplatzhalt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0713283-F8B2-40A3-B486-E51D3285C078}" type="slidenum">
              <a:rPr lang="de-AT" smtClean="0"/>
              <a:t>‹Nr.›</a:t>
            </a:fld>
            <a:endParaRPr lang="de-AT"/>
          </a:p>
        </p:txBody>
      </p:sp>
    </p:spTree>
    <p:extLst>
      <p:ext uri="{BB962C8B-B14F-4D97-AF65-F5344CB8AC3E}">
        <p14:creationId xmlns:p14="http://schemas.microsoft.com/office/powerpoint/2010/main" val="3958009867"/>
      </p:ext>
    </p:extLst>
  </p:cSld>
  <p:clrMap bg1="lt1" tx1="dk1" bg2="lt2" tx2="dk2" accent1="accent1" accent2="accent2" accent3="accent3" accent4="accent4" accent5="accent5" accent6="accent6" hlink="hlink" folHlink="folHlink"/>
  <p:sldLayoutIdLst>
    <p:sldLayoutId id="2147484112" r:id="rId1"/>
    <p:sldLayoutId id="2147484113" r:id="rId2"/>
    <p:sldLayoutId id="2147484114"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 id="2147484123" r:id="rId12"/>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750">
                <a:solidFill>
                  <a:schemeClr val="tx1">
                    <a:tint val="75000"/>
                  </a:schemeClr>
                </a:solidFill>
              </a:defRPr>
            </a:lvl1pPr>
          </a:lstStyle>
          <a:p>
            <a:fld id="{48A87A34-81AB-432B-8DAE-1953F412C126}" type="datetimeFigureOut">
              <a:rPr lang="en-US" dirty="0"/>
              <a:pPr/>
              <a:t>6/22/2024</a:t>
            </a:fld>
            <a:endParaRPr lang="en-US" dirty="0"/>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750">
                <a:solidFill>
                  <a:schemeClr val="tx1">
                    <a:tint val="75000"/>
                  </a:schemeClr>
                </a:solidFill>
              </a:defRPr>
            </a:lvl1pPr>
          </a:lstStyle>
          <a:p>
            <a:fld id="{6D22F896-40B5-4ADD-8801-0D06FADFA095}" type="slidenum">
              <a:rPr lang="en-US" dirty="0"/>
              <a:pPr/>
              <a:t>‹Nr.›</a:t>
            </a:fld>
            <a:endParaRPr lang="en-US" dirty="0"/>
          </a:p>
        </p:txBody>
      </p:sp>
    </p:spTree>
    <p:extLst>
      <p:ext uri="{BB962C8B-B14F-4D97-AF65-F5344CB8AC3E}">
        <p14:creationId xmlns:p14="http://schemas.microsoft.com/office/powerpoint/2010/main" val="885465589"/>
      </p:ext>
    </p:extLst>
  </p:cSld>
  <p:clrMap bg1="dk1" tx1="lt1" bg2="dk2" tx2="lt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 id="2147484136" r:id="rId12"/>
    <p:sldLayoutId id="2147484137" r:id="rId13"/>
    <p:sldLayoutId id="2147484138" r:id="rId14"/>
    <p:sldLayoutId id="2147484139" r:id="rId15"/>
    <p:sldLayoutId id="2147484140" r:id="rId16"/>
    <p:sldLayoutId id="2147484141" r:id="rId17"/>
  </p:sldLayoutIdLst>
  <p:txStyles>
    <p:titleStyle>
      <a:lvl1pPr algn="ctr" defTabSz="685800" rtl="0" eaLnBrk="1" latinLnBrk="0" hangingPunct="1">
        <a:lnSpc>
          <a:spcPct val="90000"/>
        </a:lnSpc>
        <a:spcBef>
          <a:spcPct val="0"/>
        </a:spcBef>
        <a:buNone/>
        <a:defRPr sz="255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1500" kern="1200">
          <a:solidFill>
            <a:schemeClr val="tx1"/>
          </a:solidFill>
          <a:effectLst>
            <a:outerShdw blurRad="50800" dist="38100" dir="2700000" algn="tl" rotWithShape="0">
              <a:srgbClr val="000000">
                <a:alpha val="48000"/>
              </a:srgbClr>
            </a:outerShdw>
          </a:effectLst>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effectLst>
            <a:outerShdw blurRad="50800" dist="38100" dir="2700000" algn="tl" rotWithShape="0">
              <a:srgbClr val="000000">
                <a:alpha val="48000"/>
              </a:srgbClr>
            </a:outerShdw>
          </a:effectLst>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050" kern="1200">
          <a:solidFill>
            <a:schemeClr val="tx1"/>
          </a:solidFill>
          <a:effectLst>
            <a:outerShdw blurRad="50800" dist="38100" dir="2700000" algn="tl" rotWithShape="0">
              <a:srgbClr val="000000">
                <a:alpha val="48000"/>
              </a:srgbClr>
            </a:outerShdw>
          </a:effectLst>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5pPr>
      <a:lvl6pPr marL="18859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2288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7pPr>
      <a:lvl8pPr marL="25717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8pPr>
      <a:lvl9pPr marL="29146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8" y="609603"/>
            <a:ext cx="7765321" cy="1326321"/>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85347" y="2096064"/>
            <a:ext cx="7765322" cy="3695136"/>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759052" y="5883278"/>
            <a:ext cx="2057400" cy="365125"/>
          </a:xfrm>
          <a:prstGeom prst="rect">
            <a:avLst/>
          </a:prstGeom>
        </p:spPr>
        <p:txBody>
          <a:bodyPr vert="horz" lIns="91440" tIns="45720" rIns="91440" bIns="45720" rtlCol="0" anchor="ctr"/>
          <a:lstStyle>
            <a:lvl1pPr algn="r">
              <a:defRPr sz="563">
                <a:solidFill>
                  <a:schemeClr val="tx1">
                    <a:tint val="75000"/>
                  </a:schemeClr>
                </a:solidFill>
              </a:defRPr>
            </a:lvl1pPr>
          </a:lstStyle>
          <a:p>
            <a:fld id="{48A87A34-81AB-432B-8DAE-1953F412C126}" type="datetimeFigureOut">
              <a:rPr lang="en-US" dirty="0"/>
              <a:pPr/>
              <a:t>6/22/2024</a:t>
            </a:fld>
            <a:endParaRPr lang="en-US" dirty="0"/>
          </a:p>
        </p:txBody>
      </p:sp>
      <p:sp>
        <p:nvSpPr>
          <p:cNvPr id="5" name="Footer Placeholder 4"/>
          <p:cNvSpPr>
            <a:spLocks noGrp="1"/>
          </p:cNvSpPr>
          <p:nvPr>
            <p:ph type="ftr" sz="quarter" idx="3"/>
          </p:nvPr>
        </p:nvSpPr>
        <p:spPr>
          <a:xfrm>
            <a:off x="685347" y="5883278"/>
            <a:ext cx="5004649" cy="365125"/>
          </a:xfrm>
          <a:prstGeom prst="rect">
            <a:avLst/>
          </a:prstGeom>
        </p:spPr>
        <p:txBody>
          <a:bodyPr vert="horz" lIns="91440" tIns="45720" rIns="91440" bIns="45720" rtlCol="0" anchor="ctr"/>
          <a:lstStyle>
            <a:lvl1pPr algn="l">
              <a:defRPr sz="56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885510" y="5883278"/>
            <a:ext cx="565159" cy="365125"/>
          </a:xfrm>
          <a:prstGeom prst="rect">
            <a:avLst/>
          </a:prstGeom>
        </p:spPr>
        <p:txBody>
          <a:bodyPr vert="horz" lIns="91440" tIns="45720" rIns="91440" bIns="45720" rtlCol="0" anchor="ctr"/>
          <a:lstStyle>
            <a:lvl1pPr algn="r">
              <a:defRPr sz="563">
                <a:solidFill>
                  <a:schemeClr val="tx1">
                    <a:tint val="75000"/>
                  </a:schemeClr>
                </a:solidFill>
              </a:defRPr>
            </a:lvl1pPr>
          </a:lstStyle>
          <a:p>
            <a:fld id="{6D22F896-40B5-4ADD-8801-0D06FADFA095}" type="slidenum">
              <a:rPr lang="en-US" dirty="0"/>
              <a:pPr/>
              <a:t>‹Nr.›</a:t>
            </a:fld>
            <a:endParaRPr lang="en-US" dirty="0"/>
          </a:p>
        </p:txBody>
      </p:sp>
    </p:spTree>
    <p:extLst>
      <p:ext uri="{BB962C8B-B14F-4D97-AF65-F5344CB8AC3E}">
        <p14:creationId xmlns:p14="http://schemas.microsoft.com/office/powerpoint/2010/main" val="1171508595"/>
      </p:ext>
    </p:extLst>
  </p:cSld>
  <p:clrMap bg1="dk1" tx1="lt1" bg2="dk2" tx2="lt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Lst>
  <p:txStyles>
    <p:titleStyle>
      <a:lvl1pPr algn="ctr" defTabSz="514350" rtl="0" eaLnBrk="1" latinLnBrk="0" hangingPunct="1">
        <a:lnSpc>
          <a:spcPct val="90000"/>
        </a:lnSpc>
        <a:spcBef>
          <a:spcPct val="0"/>
        </a:spcBef>
        <a:buNone/>
        <a:defRPr sz="1913"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128588" indent="-128588" algn="l" defTabSz="514350" rtl="0" eaLnBrk="1" latinLnBrk="0" hangingPunct="1">
        <a:lnSpc>
          <a:spcPct val="120000"/>
        </a:lnSpc>
        <a:spcBef>
          <a:spcPts val="563"/>
        </a:spcBef>
        <a:buFont typeface="Arial" panose="020B0604020202020204" pitchFamily="34" charset="0"/>
        <a:buChar char="•"/>
        <a:defRPr sz="1125" kern="1200">
          <a:solidFill>
            <a:schemeClr val="tx1"/>
          </a:solidFill>
          <a:effectLst>
            <a:outerShdw blurRad="50800" dist="38100" dir="2700000" algn="tl" rotWithShape="0">
              <a:srgbClr val="000000">
                <a:alpha val="48000"/>
              </a:srgbClr>
            </a:outerShdw>
          </a:effectLst>
          <a:latin typeface="+mn-lt"/>
          <a:ea typeface="+mn-ea"/>
          <a:cs typeface="+mn-cs"/>
        </a:defRPr>
      </a:lvl1pPr>
      <a:lvl2pPr marL="385763" indent="-128588" algn="l" defTabSz="514350" rtl="0" eaLnBrk="1" latinLnBrk="0" hangingPunct="1">
        <a:lnSpc>
          <a:spcPct val="120000"/>
        </a:lnSpc>
        <a:spcBef>
          <a:spcPts val="281"/>
        </a:spcBef>
        <a:buFont typeface="Arial" panose="020B0604020202020204" pitchFamily="34" charset="0"/>
        <a:buChar char="•"/>
        <a:defRPr sz="1013" kern="1200">
          <a:solidFill>
            <a:schemeClr val="tx1"/>
          </a:solidFill>
          <a:effectLst>
            <a:outerShdw blurRad="50800" dist="38100" dir="2700000" algn="tl" rotWithShape="0">
              <a:srgbClr val="000000">
                <a:alpha val="48000"/>
              </a:srgbClr>
            </a:outerShdw>
          </a:effectLst>
          <a:latin typeface="+mn-lt"/>
          <a:ea typeface="+mn-ea"/>
          <a:cs typeface="+mn-cs"/>
        </a:defRPr>
      </a:lvl2pPr>
      <a:lvl3pPr marL="642938" indent="-128588" algn="l" defTabSz="514350" rtl="0" eaLnBrk="1" latinLnBrk="0" hangingPunct="1">
        <a:lnSpc>
          <a:spcPct val="120000"/>
        </a:lnSpc>
        <a:spcBef>
          <a:spcPts val="281"/>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3pPr>
      <a:lvl4pPr marL="900113" indent="-128588" algn="l" defTabSz="514350" rtl="0" eaLnBrk="1" latinLnBrk="0" hangingPunct="1">
        <a:lnSpc>
          <a:spcPct val="120000"/>
        </a:lnSpc>
        <a:spcBef>
          <a:spcPts val="281"/>
        </a:spcBef>
        <a:buFont typeface="Arial" panose="020B0604020202020204" pitchFamily="34" charset="0"/>
        <a:buChar char="•"/>
        <a:defRPr sz="788" kern="1200">
          <a:solidFill>
            <a:schemeClr val="tx1"/>
          </a:solidFill>
          <a:effectLst>
            <a:outerShdw blurRad="50800" dist="38100" dir="2700000" algn="tl" rotWithShape="0">
              <a:srgbClr val="000000">
                <a:alpha val="48000"/>
              </a:srgbClr>
            </a:outerShdw>
          </a:effectLst>
          <a:latin typeface="+mn-lt"/>
          <a:ea typeface="+mn-ea"/>
          <a:cs typeface="+mn-cs"/>
        </a:defRPr>
      </a:lvl4pPr>
      <a:lvl5pPr marL="1157288" indent="-128588" algn="l" defTabSz="514350" rtl="0" eaLnBrk="1" latinLnBrk="0" hangingPunct="1">
        <a:lnSpc>
          <a:spcPct val="120000"/>
        </a:lnSpc>
        <a:spcBef>
          <a:spcPts val="281"/>
        </a:spcBef>
        <a:buFont typeface="Arial" panose="020B0604020202020204" pitchFamily="34" charset="0"/>
        <a:buChar char="•"/>
        <a:defRPr sz="675" kern="1200">
          <a:solidFill>
            <a:schemeClr val="tx1"/>
          </a:solidFill>
          <a:effectLst>
            <a:outerShdw blurRad="50800" dist="38100" dir="2700000" algn="tl" rotWithShape="0">
              <a:srgbClr val="000000">
                <a:alpha val="48000"/>
              </a:srgbClr>
            </a:outerShdw>
          </a:effectLst>
          <a:latin typeface="+mn-lt"/>
          <a:ea typeface="+mn-ea"/>
          <a:cs typeface="+mn-cs"/>
        </a:defRPr>
      </a:lvl5pPr>
      <a:lvl6pPr marL="1414463" indent="-128588" algn="l" defTabSz="514350" rtl="0" eaLnBrk="1" latinLnBrk="0" hangingPunct="1">
        <a:lnSpc>
          <a:spcPct val="120000"/>
        </a:lnSpc>
        <a:spcBef>
          <a:spcPts val="281"/>
        </a:spcBef>
        <a:buFont typeface="Arial" panose="020B0604020202020204" pitchFamily="34" charset="0"/>
        <a:buChar char="•"/>
        <a:defRPr sz="675" kern="1200">
          <a:solidFill>
            <a:schemeClr val="tx1"/>
          </a:solidFill>
          <a:effectLst>
            <a:outerShdw blurRad="50800" dist="38100" dir="2700000" algn="tl" rotWithShape="0">
              <a:srgbClr val="000000">
                <a:alpha val="48000"/>
              </a:srgbClr>
            </a:outerShdw>
          </a:effectLst>
          <a:latin typeface="+mn-lt"/>
          <a:ea typeface="+mn-ea"/>
          <a:cs typeface="+mn-cs"/>
        </a:defRPr>
      </a:lvl6pPr>
      <a:lvl7pPr marL="1671638" indent="-128588" algn="l" defTabSz="514350" rtl="0" eaLnBrk="1" latinLnBrk="0" hangingPunct="1">
        <a:lnSpc>
          <a:spcPct val="120000"/>
        </a:lnSpc>
        <a:spcBef>
          <a:spcPts val="281"/>
        </a:spcBef>
        <a:buFont typeface="Arial" panose="020B0604020202020204" pitchFamily="34" charset="0"/>
        <a:buChar char="•"/>
        <a:defRPr sz="675" kern="1200">
          <a:solidFill>
            <a:schemeClr val="tx1"/>
          </a:solidFill>
          <a:effectLst>
            <a:outerShdw blurRad="50800" dist="38100" dir="2700000" algn="tl" rotWithShape="0">
              <a:srgbClr val="000000">
                <a:alpha val="48000"/>
              </a:srgbClr>
            </a:outerShdw>
          </a:effectLst>
          <a:latin typeface="+mn-lt"/>
          <a:ea typeface="+mn-ea"/>
          <a:cs typeface="+mn-cs"/>
        </a:defRPr>
      </a:lvl7pPr>
      <a:lvl8pPr marL="1928813" indent="-128588" algn="l" defTabSz="514350" rtl="0" eaLnBrk="1" latinLnBrk="0" hangingPunct="1">
        <a:lnSpc>
          <a:spcPct val="120000"/>
        </a:lnSpc>
        <a:spcBef>
          <a:spcPts val="281"/>
        </a:spcBef>
        <a:buFont typeface="Arial" panose="020B0604020202020204" pitchFamily="34" charset="0"/>
        <a:buChar char="•"/>
        <a:defRPr sz="675" kern="1200">
          <a:solidFill>
            <a:schemeClr val="tx1"/>
          </a:solidFill>
          <a:effectLst>
            <a:outerShdw blurRad="50800" dist="38100" dir="2700000" algn="tl" rotWithShape="0">
              <a:srgbClr val="000000">
                <a:alpha val="48000"/>
              </a:srgbClr>
            </a:outerShdw>
          </a:effectLst>
          <a:latin typeface="+mn-lt"/>
          <a:ea typeface="+mn-ea"/>
          <a:cs typeface="+mn-cs"/>
        </a:defRPr>
      </a:lvl8pPr>
      <a:lvl9pPr marL="2185988" indent="-128588" algn="l" defTabSz="514350" rtl="0" eaLnBrk="1" latinLnBrk="0" hangingPunct="1">
        <a:lnSpc>
          <a:spcPct val="120000"/>
        </a:lnSpc>
        <a:spcBef>
          <a:spcPts val="281"/>
        </a:spcBef>
        <a:buFont typeface="Arial" panose="020B0604020202020204" pitchFamily="34" charset="0"/>
        <a:buChar char="•"/>
        <a:defRPr sz="675"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FCD074F-048A-4A58-9634-A459F10D7BC5}"/>
              </a:ext>
            </a:extLst>
          </p:cNvPr>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DEF57E07-6690-43F4-AD78-6E520AF8E85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2ACFA08C-FDBF-4577-9080-5592F702F22D}"/>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pPr>
              <a:defRPr/>
            </a:pPr>
            <a:endParaRPr lang="de-DE"/>
          </a:p>
        </p:txBody>
      </p:sp>
      <p:sp>
        <p:nvSpPr>
          <p:cNvPr id="5" name="Fußzeilenplatzhalter 4">
            <a:extLst>
              <a:ext uri="{FF2B5EF4-FFF2-40B4-BE49-F238E27FC236}">
                <a16:creationId xmlns:a16="http://schemas.microsoft.com/office/drawing/2014/main" id="{98F12E06-49F9-4EBC-B717-E4FE66EBFE47}"/>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pPr>
              <a:defRPr/>
            </a:pPr>
            <a:endParaRPr lang="de-DE"/>
          </a:p>
        </p:txBody>
      </p:sp>
      <p:sp>
        <p:nvSpPr>
          <p:cNvPr id="6" name="Foliennummernplatzhalter 5">
            <a:extLst>
              <a:ext uri="{FF2B5EF4-FFF2-40B4-BE49-F238E27FC236}">
                <a16:creationId xmlns:a16="http://schemas.microsoft.com/office/drawing/2014/main" id="{D771049B-879E-4599-B7B1-F3B06CE28C1E}"/>
              </a:ext>
            </a:extLst>
          </p:cNvPr>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pPr>
              <a:defRPr/>
            </a:pPr>
            <a:fld id="{50EA5C46-F68B-41BE-BA81-88B8D43471B7}" type="slidenum">
              <a:rPr lang="de-DE" altLang="de-DE" smtClean="0"/>
              <a:pPr>
                <a:defRPr/>
              </a:pPr>
              <a:t>‹Nr.›</a:t>
            </a:fld>
            <a:endParaRPr lang="de-DE" altLang="de-DE"/>
          </a:p>
        </p:txBody>
      </p:sp>
    </p:spTree>
    <p:extLst>
      <p:ext uri="{BB962C8B-B14F-4D97-AF65-F5344CB8AC3E}">
        <p14:creationId xmlns:p14="http://schemas.microsoft.com/office/powerpoint/2010/main" val="1300560412"/>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de-DE"/>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2.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8.e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20.emf"/><Relationship Id="rId4" Type="http://schemas.openxmlformats.org/officeDocument/2006/relationships/image" Target="../media/image17.emf"/><Relationship Id="rId9" Type="http://schemas.openxmlformats.org/officeDocument/2006/relationships/oleObject" Target="../embeddings/oleObject4.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s://www.google.at/url?sa=i&amp;rct=j&amp;q=&amp;esrc=s&amp;source=images&amp;cd=&amp;cad=rja&amp;uact=8&amp;ved=0ahUKEwje1sir9OfVAhXQPFAKHaH9Bv0QjRwIBw&amp;url=https://www.pictokon.net/bilder/2007-01/bibel-frauen-bilder-jesus-heilt-eine-blutfluessige-frau-4-jahrhundert-katakombe-petrus-marcellinus-rom.html&amp;psig=AFQjCNEv2tfhe5ksto6HgGXQg1deouC9YA&amp;ust=1503390521622682"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at/url?sa=i&amp;rct=j&amp;q=&amp;esrc=s&amp;source=images&amp;cd=&amp;cad=rja&amp;uact=8&amp;ved=0ahUKEwjLhanY9OfVAhUEEVAKHZHqD4kQjRwIBw&amp;url=http://www.damals.de/de/13/Absage-an-die-Vielfalt.html?aid%3D189931%26cp%3D1%26action%3DshowDetails&amp;psig=AFQjCNEv2tfhe5ksto6HgGXQg1deouC9YA&amp;ust=1503390521622682"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0D8CD6CD-2602-1DC3-3609-AD79A2759791}"/>
              </a:ext>
            </a:extLst>
          </p:cNvPr>
          <p:cNvPicPr>
            <a:picLocks noChangeAspect="1"/>
          </p:cNvPicPr>
          <p:nvPr/>
        </p:nvPicPr>
        <p:blipFill>
          <a:blip r:embed="rId2"/>
          <a:stretch>
            <a:fillRect/>
          </a:stretch>
        </p:blipFill>
        <p:spPr>
          <a:xfrm>
            <a:off x="1143000" y="0"/>
            <a:ext cx="6858000" cy="6858000"/>
          </a:xfrm>
          <a:prstGeom prst="rect">
            <a:avLst/>
          </a:prstGeom>
        </p:spPr>
      </p:pic>
    </p:spTree>
    <p:extLst>
      <p:ext uri="{BB962C8B-B14F-4D97-AF65-F5344CB8AC3E}">
        <p14:creationId xmlns:p14="http://schemas.microsoft.com/office/powerpoint/2010/main" val="719982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a:extLst>
              <a:ext uri="{FF2B5EF4-FFF2-40B4-BE49-F238E27FC236}">
                <a16:creationId xmlns:a16="http://schemas.microsoft.com/office/drawing/2014/main" id="{CA616D1A-0C12-4B32-996C-AAAF4C31C789}"/>
              </a:ext>
            </a:extLst>
          </p:cNvPr>
          <p:cNvSpPr>
            <a:spLocks noGrp="1" noChangeArrowheads="1"/>
          </p:cNvSpPr>
          <p:nvPr>
            <p:ph type="ctrTitle"/>
          </p:nvPr>
        </p:nvSpPr>
        <p:spPr>
          <a:xfrm>
            <a:off x="685799" y="2996952"/>
            <a:ext cx="7772400" cy="2880320"/>
          </a:xfrm>
        </p:spPr>
        <p:txBody>
          <a:bodyPr>
            <a:normAutofit fontScale="90000"/>
          </a:bodyPr>
          <a:lstStyle/>
          <a:p>
            <a:pPr eaLnBrk="1" hangingPunct="1">
              <a:lnSpc>
                <a:spcPct val="80000"/>
              </a:lnSpc>
              <a:defRPr/>
            </a:pPr>
            <a:r>
              <a:rPr lang="de-DE" sz="3600" b="1" i="1" dirty="0"/>
              <a:t>„…das Heil kommt von den Juden.“</a:t>
            </a:r>
            <a:br>
              <a:rPr lang="de-DE" sz="3600" b="1" i="1" dirty="0"/>
            </a:br>
            <a:r>
              <a:rPr lang="de-DE" sz="3600" i="1" dirty="0"/>
              <a:t>Johannes 4.22</a:t>
            </a:r>
            <a:br>
              <a:rPr lang="de-DE" sz="3600" i="1" dirty="0"/>
            </a:br>
            <a:br>
              <a:rPr lang="de-DE" sz="3600" i="1" dirty="0"/>
            </a:br>
            <a:r>
              <a:rPr lang="de-DE" sz="3600" b="1" i="1" dirty="0"/>
              <a:t>„…nicht du trägst die Wurzel, sondern die Wurzel trägt dich.“</a:t>
            </a:r>
            <a:br>
              <a:rPr lang="de-DE" sz="3600" b="1" i="1" dirty="0"/>
            </a:br>
            <a:r>
              <a:rPr lang="de-DE" sz="3600" i="1" dirty="0"/>
              <a:t>Römer 11.18</a:t>
            </a:r>
            <a:br>
              <a:rPr lang="de-DE" sz="3600" i="1" dirty="0"/>
            </a:br>
            <a:br>
              <a:rPr lang="de-DE" sz="3600" b="1" i="1" dirty="0"/>
            </a:br>
            <a:endParaRPr lang="de-DE" dirty="0"/>
          </a:p>
        </p:txBody>
      </p:sp>
      <p:sp>
        <p:nvSpPr>
          <p:cNvPr id="101381" name="Rectangle 5">
            <a:extLst>
              <a:ext uri="{FF2B5EF4-FFF2-40B4-BE49-F238E27FC236}">
                <a16:creationId xmlns:a16="http://schemas.microsoft.com/office/drawing/2014/main" id="{1A1DFAED-C8BC-4672-8F66-88254D23FA00}"/>
              </a:ext>
            </a:extLst>
          </p:cNvPr>
          <p:cNvSpPr>
            <a:spLocks noGrp="1" noChangeArrowheads="1"/>
          </p:cNvSpPr>
          <p:nvPr>
            <p:ph type="subTitle" idx="1"/>
          </p:nvPr>
        </p:nvSpPr>
        <p:spPr>
          <a:xfrm>
            <a:off x="1207293" y="620688"/>
            <a:ext cx="6729413" cy="1295400"/>
          </a:xfrm>
        </p:spPr>
        <p:txBody>
          <a:bodyPr/>
          <a:lstStyle/>
          <a:p>
            <a:pPr eaLnBrk="1" hangingPunct="1">
              <a:lnSpc>
                <a:spcPct val="80000"/>
              </a:lnSpc>
              <a:defRPr/>
            </a:pPr>
            <a:r>
              <a:rPr lang="de-DE" sz="2800" b="1" i="1" dirty="0"/>
              <a:t>1. Lukas 24.25-27 und 44-46</a:t>
            </a:r>
          </a:p>
          <a:p>
            <a:pPr eaLnBrk="1" hangingPunct="1">
              <a:lnSpc>
                <a:spcPct val="80000"/>
              </a:lnSpc>
              <a:defRPr/>
            </a:pPr>
            <a:r>
              <a:rPr lang="de-DE" sz="2800" b="1" dirty="0"/>
              <a:t>Jesus selbst erklärt, wie die Schrift zu verstehen ist.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C45EB352-B783-4833-8AF4-AAB5CB0B720B}"/>
              </a:ext>
            </a:extLst>
          </p:cNvPr>
          <p:cNvSpPr>
            <a:spLocks noGrp="1" noChangeArrowheads="1"/>
          </p:cNvSpPr>
          <p:nvPr>
            <p:ph type="title"/>
          </p:nvPr>
        </p:nvSpPr>
        <p:spPr/>
        <p:txBody>
          <a:bodyPr/>
          <a:lstStyle/>
          <a:p>
            <a:pPr eaLnBrk="1" hangingPunct="1">
              <a:defRPr/>
            </a:pPr>
            <a:r>
              <a:rPr lang="de-DE" dirty="0"/>
              <a:t>2. Ein entscheidender Zugang:</a:t>
            </a:r>
          </a:p>
        </p:txBody>
      </p:sp>
      <p:sp>
        <p:nvSpPr>
          <p:cNvPr id="72707" name="Rectangle 3">
            <a:extLst>
              <a:ext uri="{FF2B5EF4-FFF2-40B4-BE49-F238E27FC236}">
                <a16:creationId xmlns:a16="http://schemas.microsoft.com/office/drawing/2014/main" id="{BC2883AA-1A84-4312-AE82-619C38DD0DAE}"/>
              </a:ext>
            </a:extLst>
          </p:cNvPr>
          <p:cNvSpPr>
            <a:spLocks noGrp="1" noChangeArrowheads="1"/>
          </p:cNvSpPr>
          <p:nvPr>
            <p:ph idx="1"/>
          </p:nvPr>
        </p:nvSpPr>
        <p:spPr>
          <a:xfrm>
            <a:off x="628650" y="1825624"/>
            <a:ext cx="7886700" cy="4667249"/>
          </a:xfrm>
        </p:spPr>
        <p:txBody>
          <a:bodyPr>
            <a:normAutofit/>
          </a:bodyPr>
          <a:lstStyle/>
          <a:p>
            <a:pPr eaLnBrk="1" hangingPunct="1">
              <a:lnSpc>
                <a:spcPct val="80000"/>
              </a:lnSpc>
              <a:defRPr/>
            </a:pPr>
            <a:r>
              <a:rPr lang="de-DE" sz="2400" b="1" i="1" dirty="0"/>
              <a:t>Römer 11.16b ff </a:t>
            </a:r>
            <a:r>
              <a:rPr lang="de-DE" sz="2400" dirty="0"/>
              <a:t>– Der Ölbaum Israel</a:t>
            </a:r>
            <a:br>
              <a:rPr lang="de-DE" sz="2400" dirty="0"/>
            </a:br>
            <a:r>
              <a:rPr lang="de-DE" sz="2400" dirty="0"/>
              <a:t>(und wir aus den Heiden sind in diesen Ölbaum eingepfropft… und wir haben Anteil bekommen an allem, was Gott Israels schon offenbart und geschenkt hat…)</a:t>
            </a:r>
          </a:p>
          <a:p>
            <a:pPr eaLnBrk="1" hangingPunct="1">
              <a:lnSpc>
                <a:spcPct val="80000"/>
              </a:lnSpc>
              <a:defRPr/>
            </a:pPr>
            <a:r>
              <a:rPr lang="de-DE" sz="2400" dirty="0"/>
              <a:t>(Dabei geht es nicht um die Proportionen, sondern um das Prinzip!)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7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SCN2438">
            <a:extLst>
              <a:ext uri="{FF2B5EF4-FFF2-40B4-BE49-F238E27FC236}">
                <a16:creationId xmlns:a16="http://schemas.microsoft.com/office/drawing/2014/main" id="{86C791D0-5931-4B98-8B95-3AA701DE70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725" y="0"/>
            <a:ext cx="51419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SCN2437">
            <a:extLst>
              <a:ext uri="{FF2B5EF4-FFF2-40B4-BE49-F238E27FC236}">
                <a16:creationId xmlns:a16="http://schemas.microsoft.com/office/drawing/2014/main" id="{D2309E8D-08A9-4115-88DC-F2C4707036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5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A14E4DB4-C9FC-44FC-81E6-FD55BCB1365D}"/>
              </a:ext>
            </a:extLst>
          </p:cNvPr>
          <p:cNvPicPr>
            <a:picLocks noChangeAspect="1"/>
          </p:cNvPicPr>
          <p:nvPr/>
        </p:nvPicPr>
        <p:blipFill>
          <a:blip r:embed="rId2"/>
          <a:stretch>
            <a:fillRect/>
          </a:stretch>
        </p:blipFill>
        <p:spPr>
          <a:xfrm>
            <a:off x="5182" y="0"/>
            <a:ext cx="5372973" cy="4005064"/>
          </a:xfrm>
          <a:prstGeom prst="rect">
            <a:avLst/>
          </a:prstGeom>
        </p:spPr>
      </p:pic>
      <p:pic>
        <p:nvPicPr>
          <p:cNvPr id="3" name="Grafik 2">
            <a:extLst>
              <a:ext uri="{FF2B5EF4-FFF2-40B4-BE49-F238E27FC236}">
                <a16:creationId xmlns:a16="http://schemas.microsoft.com/office/drawing/2014/main" id="{79B8BC9C-5BB4-4822-A4ED-AF3463AC84AE}"/>
              </a:ext>
            </a:extLst>
          </p:cNvPr>
          <p:cNvPicPr>
            <a:picLocks noChangeAspect="1"/>
          </p:cNvPicPr>
          <p:nvPr/>
        </p:nvPicPr>
        <p:blipFill>
          <a:blip r:embed="rId3"/>
          <a:stretch>
            <a:fillRect/>
          </a:stretch>
        </p:blipFill>
        <p:spPr>
          <a:xfrm>
            <a:off x="4055651" y="3068960"/>
            <a:ext cx="5083167" cy="3789040"/>
          </a:xfrm>
          <a:prstGeom prst="rect">
            <a:avLst/>
          </a:prstGeom>
        </p:spPr>
      </p:pic>
    </p:spTree>
    <p:extLst>
      <p:ext uri="{BB962C8B-B14F-4D97-AF65-F5344CB8AC3E}">
        <p14:creationId xmlns:p14="http://schemas.microsoft.com/office/powerpoint/2010/main" val="1804231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SCN0339">
            <a:extLst>
              <a:ext uri="{FF2B5EF4-FFF2-40B4-BE49-F238E27FC236}">
                <a16:creationId xmlns:a16="http://schemas.microsoft.com/office/drawing/2014/main" id="{73182785-E3C7-40B5-8701-8F09FA4D77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feld 1">
            <a:extLst>
              <a:ext uri="{FF2B5EF4-FFF2-40B4-BE49-F238E27FC236}">
                <a16:creationId xmlns:a16="http://schemas.microsoft.com/office/drawing/2014/main" id="{457638EF-3295-4552-ACC6-634A14E08D84}"/>
              </a:ext>
            </a:extLst>
          </p:cNvPr>
          <p:cNvSpPr txBox="1">
            <a:spLocks noChangeArrowheads="1"/>
          </p:cNvSpPr>
          <p:nvPr/>
        </p:nvSpPr>
        <p:spPr bwMode="auto">
          <a:xfrm>
            <a:off x="2124075" y="620713"/>
            <a:ext cx="4989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000" b="1"/>
              <a:t>Saft und Frische – aus dem Ölbaum…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55E0E8ED-BFF1-4C2C-8648-56258A4AF55D}"/>
              </a:ext>
            </a:extLst>
          </p:cNvPr>
          <p:cNvSpPr>
            <a:spLocks noGrp="1" noChangeArrowheads="1"/>
          </p:cNvSpPr>
          <p:nvPr>
            <p:ph type="title"/>
          </p:nvPr>
        </p:nvSpPr>
        <p:spPr>
          <a:xfrm>
            <a:off x="457200" y="116632"/>
            <a:ext cx="8229600" cy="791418"/>
          </a:xfrm>
        </p:spPr>
        <p:txBody>
          <a:bodyPr>
            <a:normAutofit fontScale="90000"/>
          </a:bodyPr>
          <a:lstStyle/>
          <a:p>
            <a:pPr eaLnBrk="1" hangingPunct="1">
              <a:defRPr/>
            </a:pPr>
            <a:r>
              <a:rPr lang="de-DE" sz="2800" dirty="0"/>
              <a:t>Einheit trotz Verschiedenheit</a:t>
            </a:r>
            <a:br>
              <a:rPr lang="de-DE" sz="2800" dirty="0"/>
            </a:br>
            <a:r>
              <a:rPr lang="de-DE" sz="2800" dirty="0"/>
              <a:t>EIN NEUER MENSCH</a:t>
            </a:r>
            <a:endParaRPr lang="de-AT" sz="2800" dirty="0"/>
          </a:p>
        </p:txBody>
      </p:sp>
      <p:sp>
        <p:nvSpPr>
          <p:cNvPr id="68612" name="Rectangle 4">
            <a:extLst>
              <a:ext uri="{FF2B5EF4-FFF2-40B4-BE49-F238E27FC236}">
                <a16:creationId xmlns:a16="http://schemas.microsoft.com/office/drawing/2014/main" id="{51A441E1-99AE-4CA4-B722-CE37B9810084}"/>
              </a:ext>
            </a:extLst>
          </p:cNvPr>
          <p:cNvSpPr>
            <a:spLocks noGrp="1" noChangeArrowheads="1"/>
          </p:cNvSpPr>
          <p:nvPr>
            <p:ph sz="half" idx="1"/>
          </p:nvPr>
        </p:nvSpPr>
        <p:spPr>
          <a:xfrm>
            <a:off x="0" y="1628775"/>
            <a:ext cx="4506913" cy="4899025"/>
          </a:xfrm>
        </p:spPr>
        <p:txBody>
          <a:bodyPr>
            <a:normAutofit/>
          </a:bodyPr>
          <a:lstStyle/>
          <a:p>
            <a:pPr eaLnBrk="1" hangingPunct="1">
              <a:defRPr/>
            </a:pPr>
            <a:r>
              <a:rPr lang="de-DE" dirty="0"/>
              <a:t>EINE Braut</a:t>
            </a:r>
          </a:p>
          <a:p>
            <a:pPr eaLnBrk="1" hangingPunct="1">
              <a:defRPr/>
            </a:pPr>
            <a:r>
              <a:rPr lang="de-DE" dirty="0"/>
              <a:t>EIN Tempel</a:t>
            </a:r>
          </a:p>
          <a:p>
            <a:pPr eaLnBrk="1" hangingPunct="1">
              <a:defRPr/>
            </a:pPr>
            <a:r>
              <a:rPr lang="de-DE" dirty="0"/>
              <a:t>EIN Leib</a:t>
            </a:r>
          </a:p>
          <a:p>
            <a:pPr eaLnBrk="1" hangingPunct="1">
              <a:defRPr/>
            </a:pPr>
            <a:r>
              <a:rPr lang="de-DE" dirty="0"/>
              <a:t>EIN Volk</a:t>
            </a:r>
          </a:p>
          <a:p>
            <a:pPr eaLnBrk="1" hangingPunct="1">
              <a:defRPr/>
            </a:pPr>
            <a:r>
              <a:rPr lang="de-DE" dirty="0"/>
              <a:t>EIN Hirte</a:t>
            </a:r>
            <a:br>
              <a:rPr lang="de-DE" dirty="0"/>
            </a:br>
            <a:br>
              <a:rPr lang="de-DE" dirty="0"/>
            </a:br>
            <a:endParaRPr lang="de-DE" dirty="0"/>
          </a:p>
          <a:p>
            <a:pPr eaLnBrk="1" hangingPunct="1">
              <a:defRPr/>
            </a:pPr>
            <a:r>
              <a:rPr lang="de-DE" dirty="0"/>
              <a:t>EIN Ölbaum</a:t>
            </a:r>
          </a:p>
          <a:p>
            <a:pPr eaLnBrk="1" hangingPunct="1">
              <a:defRPr/>
            </a:pPr>
            <a:r>
              <a:rPr lang="de-DE" dirty="0"/>
              <a:t>EIN Haushalt Gottes (EINE Familie)</a:t>
            </a:r>
            <a:br>
              <a:rPr lang="de-DE" dirty="0"/>
            </a:br>
            <a:br>
              <a:rPr lang="de-DE" dirty="0"/>
            </a:br>
            <a:br>
              <a:rPr lang="de-DE" dirty="0"/>
            </a:br>
            <a:endParaRPr lang="de-DE" dirty="0"/>
          </a:p>
          <a:p>
            <a:pPr eaLnBrk="1" hangingPunct="1">
              <a:defRPr/>
            </a:pPr>
            <a:r>
              <a:rPr lang="de-DE" dirty="0"/>
              <a:t>EIN neuer Mensch </a:t>
            </a:r>
            <a:br>
              <a:rPr lang="de-DE" dirty="0"/>
            </a:br>
            <a:r>
              <a:rPr lang="de-DE" dirty="0"/>
              <a:t>(EINE neue Menschheit)</a:t>
            </a:r>
            <a:endParaRPr lang="de-AT" dirty="0"/>
          </a:p>
        </p:txBody>
      </p:sp>
      <p:sp>
        <p:nvSpPr>
          <p:cNvPr id="68613" name="Rectangle 5">
            <a:extLst>
              <a:ext uri="{FF2B5EF4-FFF2-40B4-BE49-F238E27FC236}">
                <a16:creationId xmlns:a16="http://schemas.microsoft.com/office/drawing/2014/main" id="{F39229F7-F428-4418-B5CD-599AE66E728C}"/>
              </a:ext>
            </a:extLst>
          </p:cNvPr>
          <p:cNvSpPr>
            <a:spLocks noGrp="1" noChangeArrowheads="1"/>
          </p:cNvSpPr>
          <p:nvPr>
            <p:ph sz="half" idx="2"/>
          </p:nvPr>
        </p:nvSpPr>
        <p:spPr>
          <a:xfrm>
            <a:off x="4643438" y="1557338"/>
            <a:ext cx="4038600" cy="4899025"/>
          </a:xfrm>
        </p:spPr>
        <p:txBody>
          <a:bodyPr/>
          <a:lstStyle/>
          <a:p>
            <a:pPr eaLnBrk="1" hangingPunct="1">
              <a:defRPr/>
            </a:pPr>
            <a:r>
              <a:rPr lang="de-DE" dirty="0"/>
              <a:t>Mann und Frau</a:t>
            </a:r>
          </a:p>
          <a:p>
            <a:pPr eaLnBrk="1" hangingPunct="1">
              <a:defRPr/>
            </a:pPr>
            <a:r>
              <a:rPr lang="de-DE" dirty="0"/>
              <a:t>Hat aber viele Räume</a:t>
            </a:r>
          </a:p>
          <a:p>
            <a:pPr eaLnBrk="1" hangingPunct="1">
              <a:defRPr/>
            </a:pPr>
            <a:r>
              <a:rPr lang="de-DE" dirty="0"/>
              <a:t>Aber viele Glieder</a:t>
            </a:r>
          </a:p>
          <a:p>
            <a:pPr eaLnBrk="1" hangingPunct="1">
              <a:defRPr/>
            </a:pPr>
            <a:r>
              <a:rPr lang="de-DE" dirty="0"/>
              <a:t>Israel hatte 12 Stämme</a:t>
            </a:r>
          </a:p>
          <a:p>
            <a:pPr eaLnBrk="1" hangingPunct="1">
              <a:defRPr/>
            </a:pPr>
            <a:r>
              <a:rPr lang="de-DE" dirty="0"/>
              <a:t>EINE Herde (und viele, auch „andere Schafe“)</a:t>
            </a:r>
            <a:br>
              <a:rPr lang="de-DE" dirty="0"/>
            </a:br>
            <a:endParaRPr lang="de-DE" dirty="0"/>
          </a:p>
          <a:p>
            <a:pPr eaLnBrk="1" hangingPunct="1">
              <a:defRPr/>
            </a:pPr>
            <a:r>
              <a:rPr lang="de-DE" dirty="0"/>
              <a:t>Hat viele Zweige</a:t>
            </a:r>
          </a:p>
          <a:p>
            <a:pPr eaLnBrk="1" hangingPunct="1">
              <a:defRPr/>
            </a:pPr>
            <a:r>
              <a:rPr lang="de-DE" dirty="0"/>
              <a:t>Viele Mitbewohner</a:t>
            </a:r>
            <a:br>
              <a:rPr lang="de-DE" dirty="0"/>
            </a:br>
            <a:r>
              <a:rPr lang="de-DE" dirty="0"/>
              <a:t>(und oft sehr verschiedene Familienmitglieder und „Hausgenossen“)</a:t>
            </a:r>
            <a:br>
              <a:rPr lang="de-DE" dirty="0"/>
            </a:br>
            <a:endParaRPr lang="de-DE" dirty="0"/>
          </a:p>
          <a:p>
            <a:pPr eaLnBrk="1" hangingPunct="1">
              <a:defRPr/>
            </a:pPr>
            <a:r>
              <a:rPr lang="de-DE" dirty="0"/>
              <a:t>Viele verschiedene Menschen</a:t>
            </a:r>
            <a:endParaRPr lang="de-AT"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BD66A61-02F9-4E98-B8A8-B98E2D3FCBCA}"/>
              </a:ext>
            </a:extLst>
          </p:cNvPr>
          <p:cNvSpPr>
            <a:spLocks noGrp="1" noChangeArrowheads="1"/>
          </p:cNvSpPr>
          <p:nvPr>
            <p:ph type="title"/>
          </p:nvPr>
        </p:nvSpPr>
        <p:spPr/>
        <p:txBody>
          <a:bodyPr>
            <a:normAutofit fontScale="90000"/>
          </a:bodyPr>
          <a:lstStyle/>
          <a:p>
            <a:pPr eaLnBrk="1" hangingPunct="1">
              <a:defRPr/>
            </a:pPr>
            <a:r>
              <a:rPr lang="de-DE" sz="3200" b="1" dirty="0"/>
              <a:t>3. Verlorene (verachtete) Wurzeln…</a:t>
            </a:r>
            <a:br>
              <a:rPr lang="de-DE" sz="3200" b="1" dirty="0"/>
            </a:br>
            <a:r>
              <a:rPr lang="de-DE" sz="3200" dirty="0"/>
              <a:t>(…was wir verloren haben, als Israel von der Kirche „enterbt“ wurde…)</a:t>
            </a:r>
          </a:p>
        </p:txBody>
      </p:sp>
      <p:sp>
        <p:nvSpPr>
          <p:cNvPr id="31747" name="Rectangle 3">
            <a:extLst>
              <a:ext uri="{FF2B5EF4-FFF2-40B4-BE49-F238E27FC236}">
                <a16:creationId xmlns:a16="http://schemas.microsoft.com/office/drawing/2014/main" id="{10A05BA8-F25D-4225-86C5-4D17A60ADF13}"/>
              </a:ext>
            </a:extLst>
          </p:cNvPr>
          <p:cNvSpPr>
            <a:spLocks noGrp="1" noChangeArrowheads="1"/>
          </p:cNvSpPr>
          <p:nvPr>
            <p:ph idx="1"/>
          </p:nvPr>
        </p:nvSpPr>
        <p:spPr>
          <a:xfrm>
            <a:off x="457200" y="1981200"/>
            <a:ext cx="8229600" cy="4688160"/>
          </a:xfrm>
        </p:spPr>
        <p:txBody>
          <a:bodyPr/>
          <a:lstStyle/>
          <a:p>
            <a:pPr eaLnBrk="1" hangingPunct="1">
              <a:lnSpc>
                <a:spcPct val="80000"/>
              </a:lnSpc>
              <a:defRPr/>
            </a:pPr>
            <a:r>
              <a:rPr lang="de-DE" sz="2400" dirty="0"/>
              <a:t>Das verschüttete, zerstörte Erbe – Stichwort „Anti-Judaismus“</a:t>
            </a:r>
            <a:br>
              <a:rPr lang="de-DE" sz="2000" dirty="0"/>
            </a:br>
            <a:br>
              <a:rPr lang="de-DE" sz="2000" dirty="0"/>
            </a:br>
            <a:r>
              <a:rPr lang="de-DE" sz="2400" i="1" dirty="0"/>
              <a:t>„Denn es wäre außer jedem Maßstab ungebührlich, wenn wir in dem heiligsten aller Feste den Gewohnheiten der Juden nachfolgten. Lasst uns nichts gemeinsam haben mit diesem abscheulichen Volk.“</a:t>
            </a:r>
            <a:br>
              <a:rPr lang="de-DE" sz="2400" i="1" dirty="0"/>
            </a:br>
            <a:r>
              <a:rPr lang="de-DE" sz="2400" dirty="0"/>
              <a:t>(aus dem Brief von Kaiser Konstantin, zit. in Eusebius, Vita Constantini, Liber III 18-20; auf dem Konzil von Nicäa 325 wurde das Osterfest vom jüdischen Passah-Termin auf den Sonntag, der nach dem ersten Vollmond nach der Frühjahrssonnwende folgt, gelegt.)</a:t>
            </a:r>
            <a:br>
              <a:rPr lang="de-DE" sz="2400" dirty="0"/>
            </a:br>
            <a:endParaRPr lang="de-DE" sz="2400" dirty="0"/>
          </a:p>
          <a:p>
            <a:pPr eaLnBrk="1" hangingPunct="1">
              <a:lnSpc>
                <a:spcPct val="80000"/>
              </a:lnSpc>
              <a:defRPr/>
            </a:pPr>
            <a:r>
              <a:rPr lang="de-DE" sz="2400" dirty="0"/>
              <a:t>Das ist nur eines von vielen Zitaten…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0F63F2EA-8FA8-4CEE-A100-421B24ADD33D}"/>
              </a:ext>
            </a:extLst>
          </p:cNvPr>
          <p:cNvSpPr>
            <a:spLocks noGrp="1" noChangeArrowheads="1"/>
          </p:cNvSpPr>
          <p:nvPr>
            <p:ph type="title"/>
          </p:nvPr>
        </p:nvSpPr>
        <p:spPr>
          <a:xfrm>
            <a:off x="395288" y="188913"/>
            <a:ext cx="8229600" cy="239712"/>
          </a:xfrm>
        </p:spPr>
        <p:txBody>
          <a:bodyPr>
            <a:normAutofit fontScale="90000"/>
          </a:bodyPr>
          <a:lstStyle/>
          <a:p>
            <a:pPr eaLnBrk="1" hangingPunct="1">
              <a:defRPr/>
            </a:pPr>
            <a:endParaRPr lang="de-AT" altLang="de-DE" sz="4000"/>
          </a:p>
        </p:txBody>
      </p:sp>
      <p:sp>
        <p:nvSpPr>
          <p:cNvPr id="99331" name="Rectangle 3">
            <a:extLst>
              <a:ext uri="{FF2B5EF4-FFF2-40B4-BE49-F238E27FC236}">
                <a16:creationId xmlns:a16="http://schemas.microsoft.com/office/drawing/2014/main" id="{0470246F-5492-4C15-B6A7-0C752F077467}"/>
              </a:ext>
            </a:extLst>
          </p:cNvPr>
          <p:cNvSpPr>
            <a:spLocks noGrp="1" noChangeArrowheads="1"/>
          </p:cNvSpPr>
          <p:nvPr>
            <p:ph idx="1"/>
          </p:nvPr>
        </p:nvSpPr>
        <p:spPr>
          <a:xfrm>
            <a:off x="457200" y="765175"/>
            <a:ext cx="8229600" cy="6092825"/>
          </a:xfrm>
        </p:spPr>
        <p:txBody>
          <a:bodyPr>
            <a:normAutofit lnSpcReduction="10000"/>
          </a:bodyPr>
          <a:lstStyle/>
          <a:p>
            <a:pPr eaLnBrk="1" hangingPunct="1">
              <a:lnSpc>
                <a:spcPct val="80000"/>
              </a:lnSpc>
              <a:defRPr/>
            </a:pPr>
            <a:r>
              <a:rPr lang="de-DE" altLang="de-DE" sz="2400" i="1" dirty="0"/>
              <a:t>„Ich verzichte auf alle Gebräuche, Riten, strikte Einhaltung des Gesetzes, auf ungesäuerte Brote und das bei den Hebräern übliche Opfern der Lämmer, und auf alle weiteren Feste der Hebräer, ihre Opfer, Gebete, </a:t>
            </a:r>
            <a:r>
              <a:rPr lang="de-DE" altLang="de-DE" sz="2400" i="1" dirty="0" err="1"/>
              <a:t>Besprengungen</a:t>
            </a:r>
            <a:r>
              <a:rPr lang="de-DE" altLang="de-DE" sz="2400" i="1" dirty="0"/>
              <a:t>, Reinigungen, Weihen, Versöhnungshandlungen und Fasten und Neumonde und den Sabbat und Aberglauben und Lieder und Gesänge und Regeln, die zu halten sind, und Synagogen das Essen und Trinken der Hebräer; mit einem Wort, ich verzichte auf wirklich alles Jüdische, jedes Gesetz, jeden Ritus, jede Gewohnheit … und falls ich jemals absagen (dem Christentum, </a:t>
            </a:r>
            <a:r>
              <a:rPr lang="de-DE" altLang="de-DE" sz="2400" i="1" dirty="0" err="1"/>
              <a:t>d.Ü</a:t>
            </a:r>
            <a:r>
              <a:rPr lang="de-DE" altLang="de-DE" sz="2400" i="1" dirty="0"/>
              <a:t>.) und zum jüdischen Aberglauben zurückkehren sollte oder ich zusammen mit Juden beim gemeinsamen Essen oder </a:t>
            </a:r>
            <a:r>
              <a:rPr lang="de-DE" altLang="de-DE" sz="2400" i="1" dirty="0" err="1"/>
              <a:t>Festefeiern</a:t>
            </a:r>
            <a:r>
              <a:rPr lang="de-DE" altLang="de-DE" sz="2400" i="1" dirty="0"/>
              <a:t> gefunden werde oder mich insgeheim mit ihnen unterhalte und das Christentum verwerfe, anstatt sie öffentlich zu widerlegen und ihren nichtigen Glauben zu verwerfen, dann soll mich das Schaudern </a:t>
            </a:r>
            <a:r>
              <a:rPr lang="de-DE" altLang="de-DE" sz="2400" i="1" dirty="0" err="1"/>
              <a:t>Kains</a:t>
            </a:r>
            <a:r>
              <a:rPr lang="de-DE" altLang="de-DE" sz="2400" i="1" dirty="0"/>
              <a:t> und die Lepra </a:t>
            </a:r>
            <a:r>
              <a:rPr lang="de-DE" altLang="de-DE" sz="2400" i="1" dirty="0" err="1"/>
              <a:t>Gehasis</a:t>
            </a:r>
            <a:r>
              <a:rPr lang="de-DE" altLang="de-DE" sz="2400" i="1" dirty="0"/>
              <a:t> treffen und auch die entsprechenden Bestrafungen, denen ich mich bewusst unterwerfe. Und möge meine Seele in der kommenden Welt verflucht sein und möge meine Seele mit dem Satan und den Teufeln niedersteigen.“</a:t>
            </a:r>
          </a:p>
          <a:p>
            <a:pPr eaLnBrk="1" hangingPunct="1">
              <a:lnSpc>
                <a:spcPct val="80000"/>
              </a:lnSpc>
              <a:defRPr/>
            </a:pPr>
            <a:r>
              <a:rPr lang="de-DE" altLang="de-DE" sz="2400" dirty="0"/>
              <a:t>(Bekenntnis des Glaubens, von der Kirche von Konstantinopel. </a:t>
            </a:r>
            <a:r>
              <a:rPr lang="fr-FR" altLang="de-DE" sz="2400" dirty="0" err="1"/>
              <a:t>Aus</a:t>
            </a:r>
            <a:r>
              <a:rPr lang="fr-FR" altLang="de-DE" sz="2400" dirty="0"/>
              <a:t>: </a:t>
            </a:r>
            <a:r>
              <a:rPr lang="fr-FR" altLang="de-DE" sz="2400" dirty="0" err="1"/>
              <a:t>Assemani</a:t>
            </a:r>
            <a:r>
              <a:rPr lang="fr-FR" altLang="de-DE" sz="2400" dirty="0"/>
              <a:t>, Cod. Lit. I,  S. 105)</a:t>
            </a:r>
            <a:endParaRPr lang="de-DE" altLang="de-DE"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Eigene Bilder\IMAGE-SYSTEM (Sachthemen)\KUNST &amp; KULTUR\Glauben &amp; Denken (2 Mittelalter 2)\2060.jpg">
            <a:extLst>
              <a:ext uri="{FF2B5EF4-FFF2-40B4-BE49-F238E27FC236}">
                <a16:creationId xmlns:a16="http://schemas.microsoft.com/office/drawing/2014/main" id="{F450C3AD-25F5-4948-8B0D-FC7EC7088A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0250" y="0"/>
            <a:ext cx="45799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descr="D:\Eigene Bilder\IMAGE-SYSTEM (Sachthemen)\KUNST &amp; KULTUR\Glauben &amp; Denken (2 Mittelalter 2)\2061.jpg">
            <a:extLst>
              <a:ext uri="{FF2B5EF4-FFF2-40B4-BE49-F238E27FC236}">
                <a16:creationId xmlns:a16="http://schemas.microsoft.com/office/drawing/2014/main" id="{79A3D393-4E5E-4216-83AC-D22C1B6538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259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2EDBAF5-B37C-4A37-8178-CE2B9475874D}"/>
              </a:ext>
            </a:extLst>
          </p:cNvPr>
          <p:cNvSpPr>
            <a:spLocks noGrp="1" noChangeArrowheads="1"/>
          </p:cNvSpPr>
          <p:nvPr>
            <p:ph type="ctrTitle"/>
          </p:nvPr>
        </p:nvSpPr>
        <p:spPr>
          <a:xfrm>
            <a:off x="468313" y="1676400"/>
            <a:ext cx="8351837" cy="1828800"/>
          </a:xfrm>
        </p:spPr>
        <p:txBody>
          <a:bodyPr/>
          <a:lstStyle/>
          <a:p>
            <a:pPr eaLnBrk="1" hangingPunct="1">
              <a:defRPr/>
            </a:pPr>
            <a:r>
              <a:rPr lang="de-DE" sz="3600" b="1" i="1" dirty="0"/>
              <a:t>„Verstehst du auch, </a:t>
            </a:r>
            <a:br>
              <a:rPr lang="de-DE" sz="3600" b="1" i="1" dirty="0"/>
            </a:br>
            <a:r>
              <a:rPr lang="de-DE" sz="3600" b="1" i="1" dirty="0"/>
              <a:t>was du liest…?“</a:t>
            </a:r>
            <a:br>
              <a:rPr lang="de-DE" sz="3600" b="1" i="1" dirty="0"/>
            </a:br>
            <a:r>
              <a:rPr lang="de-DE" sz="3600" i="1" dirty="0"/>
              <a:t>(Apostelgeschichte  8.30)</a:t>
            </a:r>
          </a:p>
        </p:txBody>
      </p:sp>
      <p:sp>
        <p:nvSpPr>
          <p:cNvPr id="29699" name="Rectangle 3">
            <a:extLst>
              <a:ext uri="{FF2B5EF4-FFF2-40B4-BE49-F238E27FC236}">
                <a16:creationId xmlns:a16="http://schemas.microsoft.com/office/drawing/2014/main" id="{F9461143-C972-475D-BA23-8DB62561D2F7}"/>
              </a:ext>
            </a:extLst>
          </p:cNvPr>
          <p:cNvSpPr>
            <a:spLocks noGrp="1" noChangeArrowheads="1"/>
          </p:cNvSpPr>
          <p:nvPr>
            <p:ph type="subTitle" idx="1"/>
          </p:nvPr>
        </p:nvSpPr>
        <p:spPr>
          <a:xfrm>
            <a:off x="1371600" y="3645024"/>
            <a:ext cx="6400800" cy="3024336"/>
          </a:xfrm>
        </p:spPr>
        <p:txBody>
          <a:bodyPr>
            <a:normAutofit/>
          </a:bodyPr>
          <a:lstStyle/>
          <a:p>
            <a:pPr eaLnBrk="1" hangingPunct="1">
              <a:lnSpc>
                <a:spcPct val="80000"/>
              </a:lnSpc>
              <a:defRPr/>
            </a:pPr>
            <a:r>
              <a:rPr lang="de-DE" sz="2800" dirty="0"/>
              <a:t>Der Kämmerer brauchte für die Erklärung der Jesaja-Stelle das Evangelium, das ihre Erfüllung in Christus verkündigte…</a:t>
            </a:r>
          </a:p>
          <a:p>
            <a:pPr eaLnBrk="1" hangingPunct="1">
              <a:lnSpc>
                <a:spcPct val="80000"/>
              </a:lnSpc>
              <a:defRPr/>
            </a:pPr>
            <a:r>
              <a:rPr lang="de-DE" sz="2800" dirty="0"/>
              <a:t>…und wir brauchen das Alte Testament und die jüdischen Hintergründe, damit wir „unser“ Neues Testament (das Evangelium) verstehen…</a:t>
            </a:r>
          </a:p>
        </p:txBody>
      </p:sp>
    </p:spTree>
    <p:extLst>
      <p:ext uri="{BB962C8B-B14F-4D97-AF65-F5344CB8AC3E}">
        <p14:creationId xmlns:p14="http://schemas.microsoft.com/office/powerpoint/2010/main" val="148879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D:\Eigene Bilder\Vortrag Christusbild\029 Christus (Altartafel).jpg">
            <a:extLst>
              <a:ext uri="{FF2B5EF4-FFF2-40B4-BE49-F238E27FC236}">
                <a16:creationId xmlns:a16="http://schemas.microsoft.com/office/drawing/2014/main" id="{F16D6359-69D9-4EBA-BBEE-AA4A697DF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0"/>
            <a:ext cx="4824412"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feld 1">
            <a:extLst>
              <a:ext uri="{FF2B5EF4-FFF2-40B4-BE49-F238E27FC236}">
                <a16:creationId xmlns:a16="http://schemas.microsoft.com/office/drawing/2014/main" id="{880DF17D-787B-43D3-A3BE-2E2AD6B86AD2}"/>
              </a:ext>
            </a:extLst>
          </p:cNvPr>
          <p:cNvSpPr txBox="1">
            <a:spLocks noChangeArrowheads="1"/>
          </p:cNvSpPr>
          <p:nvPr/>
        </p:nvSpPr>
        <p:spPr bwMode="auto">
          <a:xfrm>
            <a:off x="6588125" y="1989138"/>
            <a:ext cx="18859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000" b="1"/>
              <a:t>„KIRCHE und</a:t>
            </a:r>
          </a:p>
          <a:p>
            <a:pPr eaLnBrk="1" hangingPunct="1">
              <a:spcBef>
                <a:spcPct val="0"/>
              </a:spcBef>
              <a:buClrTx/>
              <a:buSzTx/>
              <a:buFontTx/>
              <a:buNone/>
            </a:pPr>
            <a:r>
              <a:rPr lang="de-AT" altLang="de-DE" sz="2000" b="1"/>
              <a:t>SYNAGOGE“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Eigene Bilder\Vortrag Christusbild\029 Christus (Altartafel).jpg">
            <a:extLst>
              <a:ext uri="{FF2B5EF4-FFF2-40B4-BE49-F238E27FC236}">
                <a16:creationId xmlns:a16="http://schemas.microsoft.com/office/drawing/2014/main" id="{497D426F-CF4A-4206-8BC3-92EBF61DB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0867" b="29327"/>
          <a:stretch>
            <a:fillRect/>
          </a:stretch>
        </p:blipFill>
        <p:spPr bwMode="auto">
          <a:xfrm>
            <a:off x="539750" y="0"/>
            <a:ext cx="8031163"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48A1FF-9740-47B1-AA0F-13F3E10FEA71}"/>
              </a:ext>
            </a:extLst>
          </p:cNvPr>
          <p:cNvSpPr>
            <a:spLocks noGrp="1"/>
          </p:cNvSpPr>
          <p:nvPr>
            <p:ph type="title"/>
          </p:nvPr>
        </p:nvSpPr>
        <p:spPr/>
        <p:txBody>
          <a:bodyPr/>
          <a:lstStyle/>
          <a:p>
            <a:r>
              <a:rPr lang="de-AT" dirty="0"/>
              <a:t>4. Drei Betrachtungsweisen</a:t>
            </a:r>
          </a:p>
        </p:txBody>
      </p:sp>
      <p:sp>
        <p:nvSpPr>
          <p:cNvPr id="3" name="Inhaltsplatzhalter 2">
            <a:extLst>
              <a:ext uri="{FF2B5EF4-FFF2-40B4-BE49-F238E27FC236}">
                <a16:creationId xmlns:a16="http://schemas.microsoft.com/office/drawing/2014/main" id="{3A43CD87-542C-4692-8AE1-49C9875C0E15}"/>
              </a:ext>
            </a:extLst>
          </p:cNvPr>
          <p:cNvSpPr>
            <a:spLocks noGrp="1"/>
          </p:cNvSpPr>
          <p:nvPr>
            <p:ph idx="1"/>
          </p:nvPr>
        </p:nvSpPr>
        <p:spPr/>
        <p:txBody>
          <a:bodyPr>
            <a:normAutofit/>
          </a:bodyPr>
          <a:lstStyle/>
          <a:p>
            <a:r>
              <a:rPr lang="de-AT" sz="2400" dirty="0"/>
              <a:t>Ersatztheologie</a:t>
            </a:r>
            <a:br>
              <a:rPr lang="de-AT" sz="2400" dirty="0"/>
            </a:br>
            <a:r>
              <a:rPr lang="de-AT" sz="2400" dirty="0"/>
              <a:t>(Enterbungstheologie, Substitutionstheologie)</a:t>
            </a:r>
          </a:p>
          <a:p>
            <a:r>
              <a:rPr lang="de-AT" sz="2400" dirty="0"/>
              <a:t>Dispensationalismus</a:t>
            </a:r>
            <a:br>
              <a:rPr lang="de-AT" sz="2400" dirty="0"/>
            </a:br>
            <a:r>
              <a:rPr lang="de-AT" sz="2400" dirty="0"/>
              <a:t>(Die Lehre von den Heilszeiten)</a:t>
            </a:r>
          </a:p>
          <a:p>
            <a:r>
              <a:rPr lang="de-AT" sz="2400" dirty="0"/>
              <a:t>Zwei-Wege-Theologie</a:t>
            </a:r>
            <a:br>
              <a:rPr lang="de-AT" sz="2400" dirty="0"/>
            </a:br>
            <a:r>
              <a:rPr lang="de-AT" sz="2400" dirty="0"/>
              <a:t>(Die Christen sind durch Jesus gerettet – Juden empfangen das Heil, wenn sie glauben wie Abraham)</a:t>
            </a:r>
            <a:endParaRPr lang="de-AT" dirty="0"/>
          </a:p>
        </p:txBody>
      </p:sp>
    </p:spTree>
    <p:extLst>
      <p:ext uri="{BB962C8B-B14F-4D97-AF65-F5344CB8AC3E}">
        <p14:creationId xmlns:p14="http://schemas.microsoft.com/office/powerpoint/2010/main" val="305921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80E997D4-266C-4D05-A91B-D36E33255B71}"/>
              </a:ext>
            </a:extLst>
          </p:cNvPr>
          <p:cNvSpPr>
            <a:spLocks noGrp="1" noChangeArrowheads="1"/>
          </p:cNvSpPr>
          <p:nvPr>
            <p:ph type="title"/>
          </p:nvPr>
        </p:nvSpPr>
        <p:spPr>
          <a:xfrm>
            <a:off x="395288" y="274638"/>
            <a:ext cx="8291512" cy="922337"/>
          </a:xfrm>
        </p:spPr>
        <p:txBody>
          <a:bodyPr>
            <a:normAutofit fontScale="90000"/>
          </a:bodyPr>
          <a:lstStyle/>
          <a:p>
            <a:pPr eaLnBrk="1" hangingPunct="1">
              <a:defRPr/>
            </a:pPr>
            <a:r>
              <a:rPr lang="de-DE" sz="4000"/>
              <a:t>5. Dabei verdanken wir Israel alles!</a:t>
            </a:r>
            <a:br>
              <a:rPr lang="de-DE" sz="4000"/>
            </a:br>
            <a:r>
              <a:rPr lang="de-DE" sz="4000" i="1" dirty="0"/>
              <a:t>Römer 9.4-5</a:t>
            </a:r>
          </a:p>
        </p:txBody>
      </p:sp>
      <p:sp>
        <p:nvSpPr>
          <p:cNvPr id="64515" name="Rectangle 3">
            <a:extLst>
              <a:ext uri="{FF2B5EF4-FFF2-40B4-BE49-F238E27FC236}">
                <a16:creationId xmlns:a16="http://schemas.microsoft.com/office/drawing/2014/main" id="{05330A70-C4F1-4C71-8599-129CB9D9EC32}"/>
              </a:ext>
            </a:extLst>
          </p:cNvPr>
          <p:cNvSpPr>
            <a:spLocks noGrp="1" noChangeArrowheads="1"/>
          </p:cNvSpPr>
          <p:nvPr>
            <p:ph idx="1"/>
          </p:nvPr>
        </p:nvSpPr>
        <p:spPr/>
        <p:txBody>
          <a:bodyPr>
            <a:normAutofit lnSpcReduction="10000"/>
          </a:bodyPr>
          <a:lstStyle/>
          <a:p>
            <a:pPr eaLnBrk="1" hangingPunct="1">
              <a:lnSpc>
                <a:spcPct val="90000"/>
              </a:lnSpc>
              <a:defRPr/>
            </a:pPr>
            <a:r>
              <a:rPr lang="de-DE" sz="2800" dirty="0"/>
              <a:t>Unsere „Theologie“ kommt aus dem Alten Testament … Es gibt keinen anderen Gott als den Gott, den uns das AT verkündigt.</a:t>
            </a:r>
          </a:p>
          <a:p>
            <a:pPr eaLnBrk="1" hangingPunct="1">
              <a:lnSpc>
                <a:spcPct val="90000"/>
              </a:lnSpc>
              <a:defRPr/>
            </a:pPr>
            <a:r>
              <a:rPr lang="de-DE" sz="2800" dirty="0"/>
              <a:t>Fast alles, was wir wissen über Wesen und Charakter Gottes, wissen wir aus dem AT (z.B. 2 Mose 34.6-7)</a:t>
            </a:r>
          </a:p>
          <a:p>
            <a:pPr eaLnBrk="1" hangingPunct="1">
              <a:lnSpc>
                <a:spcPct val="90000"/>
              </a:lnSpc>
              <a:defRPr/>
            </a:pPr>
            <a:r>
              <a:rPr lang="de-DE" sz="2800" dirty="0"/>
              <a:t>Jesus war die Auslegung Gottes (Johannes 1.18 – </a:t>
            </a:r>
            <a:r>
              <a:rPr lang="de-DE" sz="2800" dirty="0" err="1"/>
              <a:t>gr.</a:t>
            </a:r>
            <a:r>
              <a:rPr lang="de-DE" sz="2800" dirty="0"/>
              <a:t> </a:t>
            </a:r>
            <a:r>
              <a:rPr lang="de-DE" sz="2800" dirty="0" err="1"/>
              <a:t>exegesato</a:t>
            </a:r>
            <a:r>
              <a:rPr lang="de-DE" sz="2800" dirty="0"/>
              <a:t>)</a:t>
            </a:r>
          </a:p>
          <a:p>
            <a:pPr eaLnBrk="1" hangingPunct="1">
              <a:lnSpc>
                <a:spcPct val="90000"/>
              </a:lnSpc>
              <a:defRPr/>
            </a:pPr>
            <a:r>
              <a:rPr lang="de-DE" sz="2800" dirty="0"/>
              <a:t>„Wer mich sieht, sieht den Vater“ – den Vater, den wir aus der Verkündigung des AT kennen (Johannes 14.9)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5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5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45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618559DB-8C0A-4E1A-BCF3-28C6205386A3}"/>
              </a:ext>
            </a:extLst>
          </p:cNvPr>
          <p:cNvSpPr>
            <a:spLocks noGrp="1" noChangeArrowheads="1"/>
          </p:cNvSpPr>
          <p:nvPr>
            <p:ph type="title"/>
          </p:nvPr>
        </p:nvSpPr>
        <p:spPr>
          <a:xfrm>
            <a:off x="468313" y="0"/>
            <a:ext cx="8229600" cy="384175"/>
          </a:xfrm>
        </p:spPr>
        <p:txBody>
          <a:bodyPr>
            <a:normAutofit fontScale="90000"/>
          </a:bodyPr>
          <a:lstStyle/>
          <a:p>
            <a:pPr eaLnBrk="1" hangingPunct="1">
              <a:defRPr/>
            </a:pPr>
            <a:endParaRPr lang="de-AT" sz="4000"/>
          </a:p>
        </p:txBody>
      </p:sp>
      <p:sp>
        <p:nvSpPr>
          <p:cNvPr id="66563" name="Rectangle 3">
            <a:extLst>
              <a:ext uri="{FF2B5EF4-FFF2-40B4-BE49-F238E27FC236}">
                <a16:creationId xmlns:a16="http://schemas.microsoft.com/office/drawing/2014/main" id="{7DC1FB00-C54E-457A-986C-925F1664F250}"/>
              </a:ext>
            </a:extLst>
          </p:cNvPr>
          <p:cNvSpPr>
            <a:spLocks noGrp="1" noChangeArrowheads="1"/>
          </p:cNvSpPr>
          <p:nvPr>
            <p:ph idx="1"/>
          </p:nvPr>
        </p:nvSpPr>
        <p:spPr>
          <a:xfrm>
            <a:off x="457200" y="692150"/>
            <a:ext cx="8229600" cy="6165850"/>
          </a:xfrm>
        </p:spPr>
        <p:txBody>
          <a:bodyPr>
            <a:normAutofit lnSpcReduction="10000"/>
          </a:bodyPr>
          <a:lstStyle/>
          <a:p>
            <a:pPr eaLnBrk="1" hangingPunct="1">
              <a:lnSpc>
                <a:spcPct val="80000"/>
              </a:lnSpc>
              <a:defRPr/>
            </a:pPr>
            <a:r>
              <a:rPr lang="de-DE" sz="2400" b="1" u="sng" dirty="0"/>
              <a:t>Unsere Ethik </a:t>
            </a:r>
            <a:r>
              <a:rPr lang="de-DE" sz="2400" dirty="0"/>
              <a:t>kommt aus dem AT – selbst bei der Frage nach dem höchsten Gebot (Matthäus 22.34ff) hat Jesus auf die </a:t>
            </a:r>
            <a:r>
              <a:rPr lang="de-DE" sz="2400" dirty="0" err="1"/>
              <a:t>Torah</a:t>
            </a:r>
            <a:r>
              <a:rPr lang="de-DE" sz="2400" dirty="0"/>
              <a:t> zurück verwiesen.</a:t>
            </a:r>
          </a:p>
          <a:p>
            <a:pPr eaLnBrk="1" hangingPunct="1">
              <a:lnSpc>
                <a:spcPct val="80000"/>
              </a:lnSpc>
              <a:defRPr/>
            </a:pPr>
            <a:r>
              <a:rPr lang="de-DE" sz="2400" b="1" dirty="0"/>
              <a:t>Mit dem Evangelium ist das Gesetz / Gebot nicht einfach erledigt.</a:t>
            </a:r>
            <a:br>
              <a:rPr lang="de-DE" sz="2400" dirty="0"/>
            </a:br>
            <a:endParaRPr lang="de-DE" sz="2400" dirty="0"/>
          </a:p>
          <a:p>
            <a:pPr eaLnBrk="1" hangingPunct="1">
              <a:lnSpc>
                <a:spcPct val="80000"/>
              </a:lnSpc>
              <a:defRPr/>
            </a:pPr>
            <a:r>
              <a:rPr lang="de-DE" sz="2400" b="1" u="sng" dirty="0"/>
              <a:t>Das moralische Gesetz</a:t>
            </a:r>
            <a:r>
              <a:rPr lang="de-DE" sz="2400" dirty="0"/>
              <a:t> blieb immer in Kraft – es wurde von Jesus nie aufgehoben. In der Bergpredigt hat er es zugespitzt.</a:t>
            </a:r>
          </a:p>
          <a:p>
            <a:pPr eaLnBrk="1" hangingPunct="1">
              <a:lnSpc>
                <a:spcPct val="80000"/>
              </a:lnSpc>
              <a:defRPr/>
            </a:pPr>
            <a:r>
              <a:rPr lang="de-DE" sz="2400" dirty="0"/>
              <a:t>Kleiner Einschub:</a:t>
            </a:r>
          </a:p>
          <a:p>
            <a:pPr eaLnBrk="1" hangingPunct="1">
              <a:lnSpc>
                <a:spcPct val="80000"/>
              </a:lnSpc>
              <a:defRPr/>
            </a:pPr>
            <a:r>
              <a:rPr lang="de-DE" sz="2400" i="1" dirty="0"/>
              <a:t>Jeremia 31.33 und Hesekiel 11.19 und Hesekiel 36.25-27</a:t>
            </a:r>
          </a:p>
          <a:p>
            <a:pPr eaLnBrk="1" hangingPunct="1">
              <a:lnSpc>
                <a:spcPct val="80000"/>
              </a:lnSpc>
              <a:defRPr/>
            </a:pPr>
            <a:r>
              <a:rPr lang="de-DE" sz="2400" dirty="0"/>
              <a:t>Die erste Geistesgabe ist das Gebot.</a:t>
            </a:r>
          </a:p>
          <a:p>
            <a:pPr eaLnBrk="1" hangingPunct="1">
              <a:lnSpc>
                <a:spcPct val="80000"/>
              </a:lnSpc>
              <a:defRPr/>
            </a:pPr>
            <a:r>
              <a:rPr lang="de-DE" sz="2400" dirty="0"/>
              <a:t>Gnade und Gebot nicht gegeneinander ausspielen:</a:t>
            </a:r>
            <a:br>
              <a:rPr lang="de-DE" sz="2400" dirty="0"/>
            </a:br>
            <a:r>
              <a:rPr lang="de-DE" sz="2400" dirty="0"/>
              <a:t>Ohne Gebot landen wir bei gnadenlosen Verhältnissen!</a:t>
            </a:r>
          </a:p>
          <a:p>
            <a:pPr eaLnBrk="1" hangingPunct="1">
              <a:lnSpc>
                <a:spcPct val="80000"/>
              </a:lnSpc>
              <a:defRPr/>
            </a:pPr>
            <a:r>
              <a:rPr lang="de-DE" sz="2400" dirty="0"/>
              <a:t>Wir werden aus Gnade selig – aber unser Heil wird gelebt in den Ordnungen der Liebe.</a:t>
            </a:r>
          </a:p>
          <a:p>
            <a:pPr eaLnBrk="1" hangingPunct="1">
              <a:lnSpc>
                <a:spcPct val="80000"/>
              </a:lnSpc>
              <a:defRPr/>
            </a:pPr>
            <a:r>
              <a:rPr lang="de-DE" sz="2400" dirty="0"/>
              <a:t>Glaube führt zum Gehorsam.</a:t>
            </a:r>
            <a:br>
              <a:rPr lang="de-DE" sz="2400" dirty="0"/>
            </a:br>
            <a:r>
              <a:rPr lang="de-DE" sz="2400" dirty="0"/>
              <a:t>Gnade beschenkt mit dem Gebot.</a:t>
            </a:r>
            <a:br>
              <a:rPr lang="de-DE" sz="2400" dirty="0"/>
            </a:br>
            <a:r>
              <a:rPr lang="de-DE" sz="2400" dirty="0"/>
              <a:t>Das Gebot ist Gnade.</a:t>
            </a:r>
          </a:p>
          <a:p>
            <a:pPr eaLnBrk="1" hangingPunct="1">
              <a:lnSpc>
                <a:spcPct val="80000"/>
              </a:lnSpc>
              <a:defRPr/>
            </a:pPr>
            <a:r>
              <a:rPr lang="de-DE" sz="2400" dirty="0"/>
              <a:t>Gnade nimmt auch nach dem Scheitern (am Gebot) wieder an. </a:t>
            </a:r>
            <a:br>
              <a:rPr lang="de-DE" sz="2400" dirty="0"/>
            </a:br>
            <a:endParaRPr lang="de-DE" sz="2400" dirty="0"/>
          </a:p>
          <a:p>
            <a:pPr eaLnBrk="1" hangingPunct="1">
              <a:lnSpc>
                <a:spcPct val="80000"/>
              </a:lnSpc>
              <a:defRPr/>
            </a:pPr>
            <a:endParaRPr lang="de-DE"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5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65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5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5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656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56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656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656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1C15BF-5852-4402-B961-881846961185}"/>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B7FDBA03-8793-473D-A157-466A8C4C0125}"/>
              </a:ext>
            </a:extLst>
          </p:cNvPr>
          <p:cNvSpPr>
            <a:spLocks noGrp="1"/>
          </p:cNvSpPr>
          <p:nvPr>
            <p:ph idx="1"/>
          </p:nvPr>
        </p:nvSpPr>
        <p:spPr/>
        <p:txBody>
          <a:bodyPr/>
          <a:lstStyle/>
          <a:p>
            <a:pPr>
              <a:lnSpc>
                <a:spcPct val="80000"/>
              </a:lnSpc>
              <a:defRPr/>
            </a:pPr>
            <a:r>
              <a:rPr lang="de-DE" sz="2400" b="1" u="sng" dirty="0"/>
              <a:t>(2 Mose 23.19 – ein Verbot kanaanitischer Fruchtbarkeitsriten!)</a:t>
            </a:r>
          </a:p>
          <a:p>
            <a:pPr>
              <a:lnSpc>
                <a:spcPct val="80000"/>
              </a:lnSpc>
              <a:defRPr/>
            </a:pPr>
            <a:r>
              <a:rPr lang="de-DE" sz="2400" b="1" u="sng" dirty="0"/>
              <a:t>Das kultische Gesetz</a:t>
            </a:r>
            <a:r>
              <a:rPr lang="de-DE" sz="2400" dirty="0"/>
              <a:t> (Opfer, Priester, Heiligtum) wurde in Christus erfüllt. Es ist aber damit auch nicht einfach erledigt, sondern bietet eine Fülle von Illustrationen für unseren Dienst als Priester, für unsere Hingabe als / im Opfer und unseren Gottesdienst (Stiftshütte, Tempel!)</a:t>
            </a:r>
            <a:br>
              <a:rPr lang="de-DE" sz="2400" dirty="0"/>
            </a:br>
            <a:endParaRPr lang="de-DE" sz="2400" dirty="0"/>
          </a:p>
          <a:p>
            <a:pPr>
              <a:lnSpc>
                <a:spcPct val="80000"/>
              </a:lnSpc>
              <a:defRPr/>
            </a:pPr>
            <a:r>
              <a:rPr lang="de-DE" sz="2400" b="1" u="sng" dirty="0"/>
              <a:t>Das soziale Gesetz</a:t>
            </a:r>
            <a:r>
              <a:rPr lang="de-DE" sz="2400" dirty="0"/>
              <a:t> war stark situationsabhängig und konnte an veränderte Situationen angepasst werden. Dabei geht es darum, das Prinzip zu begreifen, das jeweils dahinter steht – und dieses Prinzip intelligent in einer veränderten Situation anzuwenden.</a:t>
            </a:r>
            <a:endParaRPr lang="de-AT" dirty="0"/>
          </a:p>
        </p:txBody>
      </p:sp>
    </p:spTree>
    <p:extLst>
      <p:ext uri="{BB962C8B-B14F-4D97-AF65-F5344CB8AC3E}">
        <p14:creationId xmlns:p14="http://schemas.microsoft.com/office/powerpoint/2010/main" val="48749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B7294EC6-8402-4B7F-8D92-4194C8B35BB4}"/>
              </a:ext>
            </a:extLst>
          </p:cNvPr>
          <p:cNvSpPr>
            <a:spLocks noGrp="1" noChangeArrowheads="1"/>
          </p:cNvSpPr>
          <p:nvPr>
            <p:ph type="title"/>
          </p:nvPr>
        </p:nvSpPr>
        <p:spPr>
          <a:xfrm>
            <a:off x="457200" y="116632"/>
            <a:ext cx="8229600" cy="239688"/>
          </a:xfrm>
        </p:spPr>
        <p:txBody>
          <a:bodyPr>
            <a:normAutofit fontScale="90000"/>
          </a:bodyPr>
          <a:lstStyle/>
          <a:p>
            <a:pPr eaLnBrk="1" hangingPunct="1">
              <a:defRPr/>
            </a:pPr>
            <a:endParaRPr lang="de-AT" dirty="0"/>
          </a:p>
        </p:txBody>
      </p:sp>
      <p:sp>
        <p:nvSpPr>
          <p:cNvPr id="68611" name="Rectangle 3">
            <a:extLst>
              <a:ext uri="{FF2B5EF4-FFF2-40B4-BE49-F238E27FC236}">
                <a16:creationId xmlns:a16="http://schemas.microsoft.com/office/drawing/2014/main" id="{E8634BBB-B40D-4E96-91D4-DD715469C07C}"/>
              </a:ext>
            </a:extLst>
          </p:cNvPr>
          <p:cNvSpPr>
            <a:spLocks noGrp="1" noChangeArrowheads="1"/>
          </p:cNvSpPr>
          <p:nvPr>
            <p:ph idx="1"/>
          </p:nvPr>
        </p:nvSpPr>
        <p:spPr>
          <a:xfrm>
            <a:off x="457200" y="692696"/>
            <a:ext cx="8686800" cy="6165304"/>
          </a:xfrm>
        </p:spPr>
        <p:txBody>
          <a:bodyPr>
            <a:normAutofit/>
          </a:bodyPr>
          <a:lstStyle/>
          <a:p>
            <a:pPr eaLnBrk="1" hangingPunct="1">
              <a:lnSpc>
                <a:spcPct val="80000"/>
              </a:lnSpc>
              <a:defRPr/>
            </a:pPr>
            <a:r>
              <a:rPr lang="de-DE" sz="2400" b="1" u="sng" dirty="0"/>
              <a:t>Aus den Propheten </a:t>
            </a:r>
            <a:r>
              <a:rPr lang="de-DE" sz="2400" dirty="0"/>
              <a:t>empfangen wir bis heute Weisung für die kritische Stunde (der Gemeinde), Trost und Ermutigung, Ausblick über den Zeithorizont hinaus. </a:t>
            </a:r>
          </a:p>
          <a:p>
            <a:pPr eaLnBrk="1" hangingPunct="1">
              <a:lnSpc>
                <a:spcPct val="80000"/>
              </a:lnSpc>
              <a:defRPr/>
            </a:pPr>
            <a:r>
              <a:rPr lang="de-DE" sz="2400" b="1" u="sng" dirty="0"/>
              <a:t>Die Psalmen </a:t>
            </a:r>
            <a:r>
              <a:rPr lang="de-DE" sz="2400" dirty="0"/>
              <a:t>leiten unser persönliches Beten und unser Beten im Gottesdienst. </a:t>
            </a:r>
          </a:p>
          <a:p>
            <a:pPr eaLnBrk="1" hangingPunct="1">
              <a:lnSpc>
                <a:spcPct val="80000"/>
              </a:lnSpc>
              <a:defRPr/>
            </a:pPr>
            <a:r>
              <a:rPr lang="de-DE" sz="2400" b="1" u="sng" dirty="0"/>
              <a:t>Die Weisheitsliteratur und das Gebot der Thora </a:t>
            </a:r>
            <a:r>
              <a:rPr lang="de-DE" sz="2400" dirty="0"/>
              <a:t>formen unsere Lebensführung.</a:t>
            </a:r>
          </a:p>
          <a:p>
            <a:pPr eaLnBrk="1" hangingPunct="1">
              <a:lnSpc>
                <a:spcPct val="80000"/>
              </a:lnSpc>
              <a:defRPr/>
            </a:pPr>
            <a:r>
              <a:rPr lang="de-DE" sz="2400" b="1" u="sng" dirty="0"/>
              <a:t>Die „Großen der Bibel“ </a:t>
            </a:r>
            <a:r>
              <a:rPr lang="de-DE" sz="2400" dirty="0"/>
              <a:t>sind immer noch Vorbild und Warnung.</a:t>
            </a:r>
          </a:p>
          <a:p>
            <a:pPr eaLnBrk="1" hangingPunct="1">
              <a:lnSpc>
                <a:spcPct val="80000"/>
              </a:lnSpc>
              <a:defRPr/>
            </a:pPr>
            <a:r>
              <a:rPr lang="de-DE" sz="2400" b="1" u="sng" dirty="0"/>
              <a:t>Der Exodus </a:t>
            </a:r>
            <a:r>
              <a:rPr lang="de-DE" sz="2400" dirty="0"/>
              <a:t>bildet die Vorlage für den Römerbrief – und </a:t>
            </a:r>
            <a:r>
              <a:rPr lang="de-DE" sz="2400" b="1" u="sng" dirty="0"/>
              <a:t>das Buch der Offenbarung </a:t>
            </a:r>
            <a:r>
              <a:rPr lang="de-DE" sz="2400" dirty="0"/>
              <a:t>hat fast mehr Anspielungen aus dem Alten Testament als Verse…</a:t>
            </a:r>
          </a:p>
          <a:p>
            <a:pPr eaLnBrk="1" hangingPunct="1">
              <a:lnSpc>
                <a:spcPct val="80000"/>
              </a:lnSpc>
              <a:defRPr/>
            </a:pPr>
            <a:r>
              <a:rPr lang="de-DE" sz="2400" dirty="0"/>
              <a:t>Das Alte Testament ist voller Verheißungen, die in Christus erfüllt wurden.</a:t>
            </a:r>
          </a:p>
          <a:p>
            <a:pPr eaLnBrk="1" hangingPunct="1">
              <a:lnSpc>
                <a:spcPct val="80000"/>
              </a:lnSpc>
              <a:defRPr/>
            </a:pPr>
            <a:r>
              <a:rPr lang="de-DE" sz="2400" b="1" dirty="0"/>
              <a:t>Schlussfolgerung: Das Alte Testament und sein „hebräisches Denken“ sind unverzichtbar zum Verstehen des Neuen Testamentes…</a:t>
            </a:r>
            <a:endParaRPr lang="de-DE" sz="2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6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6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86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86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6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86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2" name="Object 2"/>
          <p:cNvGraphicFramePr>
            <a:graphicFrameLocks noChangeAspect="1"/>
          </p:cNvGraphicFramePr>
          <p:nvPr/>
        </p:nvGraphicFramePr>
        <p:xfrm>
          <a:off x="0" y="2781300"/>
          <a:ext cx="1585913" cy="1181100"/>
        </p:xfrm>
        <a:graphic>
          <a:graphicData uri="http://schemas.openxmlformats.org/presentationml/2006/ole">
            <mc:AlternateContent xmlns:mc="http://schemas.openxmlformats.org/markup-compatibility/2006">
              <mc:Choice xmlns:v="urn:schemas-microsoft-com:vml" Requires="v">
                <p:oleObj name="CorelDRAW" r:id="rId3" imgW="1585380" imgH="1180469" progId="CorelDraw.Graphic.7">
                  <p:embed/>
                </p:oleObj>
              </mc:Choice>
              <mc:Fallback>
                <p:oleObj name="CorelDRAW" r:id="rId3" imgW="1585380" imgH="1180469" progId="CorelDraw.Graphic.7">
                  <p:embed/>
                  <p:pic>
                    <p:nvPicPr>
                      <p:cNvPr id="3072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781300"/>
                        <a:ext cx="1585913"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3" name="Line 3"/>
          <p:cNvSpPr>
            <a:spLocks noChangeShapeType="1"/>
          </p:cNvSpPr>
          <p:nvPr/>
        </p:nvSpPr>
        <p:spPr bwMode="auto">
          <a:xfrm>
            <a:off x="3851275" y="2781300"/>
            <a:ext cx="0" cy="7191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24" name="Line 4"/>
          <p:cNvSpPr>
            <a:spLocks noChangeShapeType="1"/>
          </p:cNvSpPr>
          <p:nvPr/>
        </p:nvSpPr>
        <p:spPr bwMode="auto">
          <a:xfrm flipV="1">
            <a:off x="4140200" y="2781300"/>
            <a:ext cx="0" cy="7191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25" name="Line 5"/>
          <p:cNvSpPr>
            <a:spLocks noChangeShapeType="1"/>
          </p:cNvSpPr>
          <p:nvPr/>
        </p:nvSpPr>
        <p:spPr bwMode="auto">
          <a:xfrm>
            <a:off x="4500563" y="3573463"/>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aphicFrame>
        <p:nvGraphicFramePr>
          <p:cNvPr id="30726" name="Object 6"/>
          <p:cNvGraphicFramePr>
            <a:graphicFrameLocks noChangeAspect="1"/>
          </p:cNvGraphicFramePr>
          <p:nvPr/>
        </p:nvGraphicFramePr>
        <p:xfrm>
          <a:off x="6732588" y="2997200"/>
          <a:ext cx="1066800" cy="1081088"/>
        </p:xfrm>
        <a:graphic>
          <a:graphicData uri="http://schemas.openxmlformats.org/presentationml/2006/ole">
            <mc:AlternateContent xmlns:mc="http://schemas.openxmlformats.org/markup-compatibility/2006">
              <mc:Choice xmlns:v="urn:schemas-microsoft-com:vml" Requires="v">
                <p:oleObj name="CorelDRAW" r:id="rId5" imgW="1224665" imgH="1240671" progId="CorelDraw.Graphic.7">
                  <p:embed/>
                </p:oleObj>
              </mc:Choice>
              <mc:Fallback>
                <p:oleObj name="CorelDRAW" r:id="rId5" imgW="1224665" imgH="1240671" progId="CorelDraw.Graphic.7">
                  <p:embed/>
                  <p:pic>
                    <p:nvPicPr>
                      <p:cNvPr id="30726"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588" y="2997200"/>
                        <a:ext cx="10668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7" name="Text Box 7"/>
          <p:cNvSpPr txBox="1">
            <a:spLocks noChangeArrowheads="1"/>
          </p:cNvSpPr>
          <p:nvPr/>
        </p:nvSpPr>
        <p:spPr bwMode="auto">
          <a:xfrm>
            <a:off x="158750" y="1643063"/>
            <a:ext cx="11445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ÄGYPTEN</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TOD</a:t>
            </a:r>
          </a:p>
        </p:txBody>
      </p:sp>
      <p:sp>
        <p:nvSpPr>
          <p:cNvPr id="30728" name="Text Box 8"/>
          <p:cNvSpPr txBox="1">
            <a:spLocks noChangeArrowheads="1"/>
          </p:cNvSpPr>
          <p:nvPr/>
        </p:nvSpPr>
        <p:spPr bwMode="auto">
          <a:xfrm>
            <a:off x="1619250" y="1431925"/>
            <a:ext cx="15589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EXODUS</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BLUT / LAMM</a:t>
            </a:r>
            <a:b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b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AUSZUG</a:t>
            </a:r>
          </a:p>
        </p:txBody>
      </p:sp>
      <p:sp>
        <p:nvSpPr>
          <p:cNvPr id="30729" name="Text Box 9"/>
          <p:cNvSpPr txBox="1">
            <a:spLocks noChangeArrowheads="1"/>
          </p:cNvSpPr>
          <p:nvPr/>
        </p:nvSpPr>
        <p:spPr bwMode="auto">
          <a:xfrm>
            <a:off x="3348038" y="1700213"/>
            <a:ext cx="1495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SCHILFMEER</a:t>
            </a:r>
          </a:p>
        </p:txBody>
      </p:sp>
      <p:sp>
        <p:nvSpPr>
          <p:cNvPr id="30730" name="Text Box 10"/>
          <p:cNvSpPr txBox="1">
            <a:spLocks noChangeArrowheads="1"/>
          </p:cNvSpPr>
          <p:nvPr/>
        </p:nvSpPr>
        <p:spPr bwMode="auto">
          <a:xfrm>
            <a:off x="5292725" y="1412875"/>
            <a:ext cx="11604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BUND AM</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SINAI</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2 JAHRE</a:t>
            </a:r>
          </a:p>
        </p:txBody>
      </p:sp>
      <p:sp>
        <p:nvSpPr>
          <p:cNvPr id="30731" name="Text Box 11"/>
          <p:cNvSpPr txBox="1">
            <a:spLocks noChangeArrowheads="1"/>
          </p:cNvSpPr>
          <p:nvPr/>
        </p:nvSpPr>
        <p:spPr bwMode="auto">
          <a:xfrm>
            <a:off x="6640513" y="1643063"/>
            <a:ext cx="1162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WÜSTE</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38 JAHRE</a:t>
            </a:r>
          </a:p>
        </p:txBody>
      </p:sp>
      <p:sp>
        <p:nvSpPr>
          <p:cNvPr id="30732" name="Text Box 12"/>
          <p:cNvSpPr txBox="1">
            <a:spLocks noChangeArrowheads="1"/>
          </p:cNvSpPr>
          <p:nvPr/>
        </p:nvSpPr>
        <p:spPr bwMode="auto">
          <a:xfrm>
            <a:off x="7991475" y="1643063"/>
            <a:ext cx="10334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JORDAN</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KANAAN</a:t>
            </a:r>
          </a:p>
        </p:txBody>
      </p:sp>
      <p:sp>
        <p:nvSpPr>
          <p:cNvPr id="30733" name="Text Box 13"/>
          <p:cNvSpPr txBox="1">
            <a:spLocks noChangeArrowheads="1"/>
          </p:cNvSpPr>
          <p:nvPr/>
        </p:nvSpPr>
        <p:spPr bwMode="auto">
          <a:xfrm>
            <a:off x="0" y="4365625"/>
            <a:ext cx="1454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1-3</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ALLE UNTER</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DER SÜNDE</a:t>
            </a:r>
          </a:p>
        </p:txBody>
      </p:sp>
      <p:sp>
        <p:nvSpPr>
          <p:cNvPr id="30734" name="Text Box 14"/>
          <p:cNvSpPr txBox="1">
            <a:spLocks noChangeArrowheads="1"/>
          </p:cNvSpPr>
          <p:nvPr/>
        </p:nvSpPr>
        <p:spPr bwMode="auto">
          <a:xfrm>
            <a:off x="1547813" y="4365625"/>
            <a:ext cx="20923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3-5</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RECHTFERTIGUNG</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OPFER JESU</a:t>
            </a:r>
          </a:p>
        </p:txBody>
      </p:sp>
      <p:sp>
        <p:nvSpPr>
          <p:cNvPr id="30735" name="Text Box 15"/>
          <p:cNvSpPr txBox="1">
            <a:spLocks noChangeArrowheads="1"/>
          </p:cNvSpPr>
          <p:nvPr/>
        </p:nvSpPr>
        <p:spPr bwMode="auto">
          <a:xfrm>
            <a:off x="3832225" y="4451350"/>
            <a:ext cx="1130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6</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TAUFE</a:t>
            </a:r>
          </a:p>
        </p:txBody>
      </p:sp>
      <p:sp>
        <p:nvSpPr>
          <p:cNvPr id="30736" name="Text Box 16"/>
          <p:cNvSpPr txBox="1">
            <a:spLocks noChangeArrowheads="1"/>
          </p:cNvSpPr>
          <p:nvPr/>
        </p:nvSpPr>
        <p:spPr bwMode="auto">
          <a:xfrm>
            <a:off x="5292725" y="4437063"/>
            <a:ext cx="1358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6</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HEILIGUNG</a:t>
            </a:r>
          </a:p>
        </p:txBody>
      </p:sp>
      <p:sp>
        <p:nvSpPr>
          <p:cNvPr id="30737" name="Text Box 17"/>
          <p:cNvSpPr txBox="1">
            <a:spLocks noChangeArrowheads="1"/>
          </p:cNvSpPr>
          <p:nvPr/>
        </p:nvSpPr>
        <p:spPr bwMode="auto">
          <a:xfrm>
            <a:off x="6659563" y="4437063"/>
            <a:ext cx="138271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7</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IM FLEISCH</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NIEDER-</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LAGE</a:t>
            </a:r>
          </a:p>
        </p:txBody>
      </p:sp>
      <p:sp>
        <p:nvSpPr>
          <p:cNvPr id="30738" name="Text Box 18"/>
          <p:cNvSpPr txBox="1">
            <a:spLocks noChangeArrowheads="1"/>
          </p:cNvSpPr>
          <p:nvPr/>
        </p:nvSpPr>
        <p:spPr bwMode="auto">
          <a:xfrm>
            <a:off x="8013700" y="4437063"/>
            <a:ext cx="11303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RÖMER 8</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IM</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GEIST</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altLang="de-DE" sz="1800" b="0" i="0" u="none" strike="noStrike" kern="1200" cap="none" spc="0" normalizeH="0" baseline="0" noProof="0">
                <a:ln>
                  <a:noFill/>
                </a:ln>
                <a:solidFill>
                  <a:prstClr val="black"/>
                </a:solidFill>
                <a:effectLst/>
                <a:uLnTx/>
                <a:uFillTx/>
                <a:latin typeface="Tahoma" pitchFamily="34" charset="0"/>
                <a:ea typeface="+mn-ea"/>
                <a:cs typeface="Arial" charset="0"/>
              </a:rPr>
              <a:t>SIEG</a:t>
            </a:r>
          </a:p>
        </p:txBody>
      </p:sp>
      <p:sp>
        <p:nvSpPr>
          <p:cNvPr id="30739" name="Line 19"/>
          <p:cNvSpPr>
            <a:spLocks noChangeShapeType="1"/>
          </p:cNvSpPr>
          <p:nvPr/>
        </p:nvSpPr>
        <p:spPr bwMode="auto">
          <a:xfrm>
            <a:off x="6372225"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40" name="Line 20"/>
          <p:cNvSpPr>
            <a:spLocks noChangeShapeType="1"/>
          </p:cNvSpPr>
          <p:nvPr/>
        </p:nvSpPr>
        <p:spPr bwMode="auto">
          <a:xfrm>
            <a:off x="2195513"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aphicFrame>
        <p:nvGraphicFramePr>
          <p:cNvPr id="30741" name="Object 21"/>
          <p:cNvGraphicFramePr>
            <a:graphicFrameLocks noChangeAspect="1"/>
          </p:cNvGraphicFramePr>
          <p:nvPr/>
        </p:nvGraphicFramePr>
        <p:xfrm>
          <a:off x="1979613" y="2781300"/>
          <a:ext cx="696912" cy="1549400"/>
        </p:xfrm>
        <a:graphic>
          <a:graphicData uri="http://schemas.openxmlformats.org/presentationml/2006/ole">
            <mc:AlternateContent xmlns:mc="http://schemas.openxmlformats.org/markup-compatibility/2006">
              <mc:Choice xmlns:v="urn:schemas-microsoft-com:vml" Requires="v">
                <p:oleObj name="CorelDRAW" r:id="rId7" imgW="602072" imgH="1455408" progId="CorelDraw.Graphic.7">
                  <p:embed/>
                </p:oleObj>
              </mc:Choice>
              <mc:Fallback>
                <p:oleObj name="CorelDRAW" r:id="rId7" imgW="602072" imgH="1455408" progId="CorelDraw.Graphic.7">
                  <p:embed/>
                  <p:pic>
                    <p:nvPicPr>
                      <p:cNvPr id="30741"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9613" y="2781300"/>
                        <a:ext cx="696912" cy="154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43" name="Object 23"/>
          <p:cNvGraphicFramePr>
            <a:graphicFrameLocks noChangeAspect="1"/>
          </p:cNvGraphicFramePr>
          <p:nvPr/>
        </p:nvGraphicFramePr>
        <p:xfrm>
          <a:off x="5435600" y="3213100"/>
          <a:ext cx="434975" cy="766763"/>
        </p:xfrm>
        <a:graphic>
          <a:graphicData uri="http://schemas.openxmlformats.org/presentationml/2006/ole">
            <mc:AlternateContent xmlns:mc="http://schemas.openxmlformats.org/markup-compatibility/2006">
              <mc:Choice xmlns:v="urn:schemas-microsoft-com:vml" Requires="v">
                <p:oleObj name="CorelDRAW" r:id="rId9" imgW="342961" imgH="678240" progId="CorelDraw.Graphic.7">
                  <p:embed/>
                </p:oleObj>
              </mc:Choice>
              <mc:Fallback>
                <p:oleObj name="CorelDRAW" r:id="rId9" imgW="342961" imgH="678240" progId="CorelDraw.Graphic.7">
                  <p:embed/>
                  <p:pic>
                    <p:nvPicPr>
                      <p:cNvPr id="30743"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5600" y="3213100"/>
                        <a:ext cx="434975" cy="766763"/>
                      </a:xfrm>
                      <a:prstGeom prst="rect">
                        <a:avLst/>
                      </a:prstGeom>
                      <a:solidFill>
                        <a:srgbClr val="00B050"/>
                      </a:solidFill>
                      <a:ln>
                        <a:noFill/>
                      </a:ln>
                      <a:effectLst/>
                    </p:spPr>
                  </p:pic>
                </p:oleObj>
              </mc:Fallback>
            </mc:AlternateContent>
          </a:graphicData>
        </a:graphic>
      </p:graphicFrame>
      <p:graphicFrame>
        <p:nvGraphicFramePr>
          <p:cNvPr id="30744" name="Object 24"/>
          <p:cNvGraphicFramePr>
            <a:graphicFrameLocks noChangeAspect="1"/>
          </p:cNvGraphicFramePr>
          <p:nvPr/>
        </p:nvGraphicFramePr>
        <p:xfrm>
          <a:off x="5867400" y="3213100"/>
          <a:ext cx="434975" cy="766763"/>
        </p:xfrm>
        <a:graphic>
          <a:graphicData uri="http://schemas.openxmlformats.org/presentationml/2006/ole">
            <mc:AlternateContent xmlns:mc="http://schemas.openxmlformats.org/markup-compatibility/2006">
              <mc:Choice xmlns:v="urn:schemas-microsoft-com:vml" Requires="v">
                <p:oleObj name="CorelDRAW" r:id="rId11" imgW="342961" imgH="678240" progId="CorelDraw.Graphic.7">
                  <p:embed/>
                </p:oleObj>
              </mc:Choice>
              <mc:Fallback>
                <p:oleObj name="CorelDRAW" r:id="rId11" imgW="342961" imgH="678240" progId="CorelDraw.Graphic.7">
                  <p:embed/>
                  <p:pic>
                    <p:nvPicPr>
                      <p:cNvPr id="30744"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67400" y="3213100"/>
                        <a:ext cx="434975" cy="766763"/>
                      </a:xfrm>
                      <a:prstGeom prst="rect">
                        <a:avLst/>
                      </a:prstGeom>
                      <a:solidFill>
                        <a:srgbClr val="00B050"/>
                      </a:solidFill>
                      <a:ln>
                        <a:noFill/>
                      </a:ln>
                      <a:effectLst/>
                    </p:spPr>
                  </p:pic>
                </p:oleObj>
              </mc:Fallback>
            </mc:AlternateContent>
          </a:graphicData>
        </a:graphic>
      </p:graphicFrame>
      <p:sp>
        <p:nvSpPr>
          <p:cNvPr id="30746" name="Line 26"/>
          <p:cNvSpPr>
            <a:spLocks noChangeShapeType="1"/>
          </p:cNvSpPr>
          <p:nvPr/>
        </p:nvSpPr>
        <p:spPr bwMode="auto">
          <a:xfrm>
            <a:off x="7812088"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Freihandform: Form 3">
            <a:extLst>
              <a:ext uri="{FF2B5EF4-FFF2-40B4-BE49-F238E27FC236}">
                <a16:creationId xmlns:a16="http://schemas.microsoft.com/office/drawing/2014/main" id="{0D88D1A6-C436-6C5F-8D22-66E3021AC76B}"/>
              </a:ext>
            </a:extLst>
          </p:cNvPr>
          <p:cNvSpPr/>
          <p:nvPr/>
        </p:nvSpPr>
        <p:spPr>
          <a:xfrm>
            <a:off x="3070224" y="3513021"/>
            <a:ext cx="1360489" cy="505677"/>
          </a:xfrm>
          <a:custGeom>
            <a:avLst/>
            <a:gdLst>
              <a:gd name="connsiteX0" fmla="*/ 0 w 1616927"/>
              <a:gd name="connsiteY0" fmla="*/ 0 h 524153"/>
              <a:gd name="connsiteX1" fmla="*/ 724830 w 1616927"/>
              <a:gd name="connsiteY1" fmla="*/ 524107 h 524153"/>
              <a:gd name="connsiteX2" fmla="*/ 1616927 w 1616927"/>
              <a:gd name="connsiteY2" fmla="*/ 33454 h 524153"/>
              <a:gd name="connsiteX3" fmla="*/ 1616927 w 1616927"/>
              <a:gd name="connsiteY3" fmla="*/ 33454 h 524153"/>
            </a:gdLst>
            <a:ahLst/>
            <a:cxnLst>
              <a:cxn ang="0">
                <a:pos x="connsiteX0" y="connsiteY0"/>
              </a:cxn>
              <a:cxn ang="0">
                <a:pos x="connsiteX1" y="connsiteY1"/>
              </a:cxn>
              <a:cxn ang="0">
                <a:pos x="connsiteX2" y="connsiteY2"/>
              </a:cxn>
              <a:cxn ang="0">
                <a:pos x="connsiteX3" y="connsiteY3"/>
              </a:cxn>
            </a:cxnLst>
            <a:rect l="l" t="t" r="r" b="b"/>
            <a:pathLst>
              <a:path w="1616927" h="524153">
                <a:moveTo>
                  <a:pt x="0" y="0"/>
                </a:moveTo>
                <a:cubicBezTo>
                  <a:pt x="227671" y="259265"/>
                  <a:pt x="455342" y="518531"/>
                  <a:pt x="724830" y="524107"/>
                </a:cubicBezTo>
                <a:cubicBezTo>
                  <a:pt x="994318" y="529683"/>
                  <a:pt x="1616927" y="33454"/>
                  <a:pt x="1616927" y="33454"/>
                </a:cubicBezTo>
                <a:lnTo>
                  <a:pt x="1616927" y="3345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pic>
        <p:nvPicPr>
          <p:cNvPr id="5" name="Grafik 4">
            <a:extLst>
              <a:ext uri="{FF2B5EF4-FFF2-40B4-BE49-F238E27FC236}">
                <a16:creationId xmlns:a16="http://schemas.microsoft.com/office/drawing/2014/main" id="{DE2BC42E-8B8B-D30D-B96E-9E6EF6C09BB4}"/>
              </a:ext>
            </a:extLst>
          </p:cNvPr>
          <p:cNvPicPr>
            <a:picLocks noChangeAspect="1"/>
          </p:cNvPicPr>
          <p:nvPr/>
        </p:nvPicPr>
        <p:blipFill>
          <a:blip r:embed="rId13"/>
          <a:stretch>
            <a:fillRect/>
          </a:stretch>
        </p:blipFill>
        <p:spPr>
          <a:xfrm>
            <a:off x="8176091" y="3608970"/>
            <a:ext cx="853379" cy="524301"/>
          </a:xfrm>
          <a:prstGeom prst="rect">
            <a:avLst/>
          </a:prstGeom>
        </p:spPr>
      </p:pic>
    </p:spTree>
    <p:extLst>
      <p:ext uri="{BB962C8B-B14F-4D97-AF65-F5344CB8AC3E}">
        <p14:creationId xmlns:p14="http://schemas.microsoft.com/office/powerpoint/2010/main" val="3318488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ch unten gekrümmter Pfeil 3">
            <a:extLst>
              <a:ext uri="{FF2B5EF4-FFF2-40B4-BE49-F238E27FC236}">
                <a16:creationId xmlns:a16="http://schemas.microsoft.com/office/drawing/2014/main" id="{84B48973-C04A-4055-B932-E6BC906432EC}"/>
              </a:ext>
            </a:extLst>
          </p:cNvPr>
          <p:cNvSpPr/>
          <p:nvPr/>
        </p:nvSpPr>
        <p:spPr>
          <a:xfrm rot="3345405">
            <a:off x="4230688" y="4708525"/>
            <a:ext cx="1081087" cy="792163"/>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de-AT">
              <a:solidFill>
                <a:schemeClr val="tx1"/>
              </a:solidFill>
            </a:endParaRPr>
          </a:p>
        </p:txBody>
      </p:sp>
      <p:sp>
        <p:nvSpPr>
          <p:cNvPr id="32771" name="Textfeld 5">
            <a:extLst>
              <a:ext uri="{FF2B5EF4-FFF2-40B4-BE49-F238E27FC236}">
                <a16:creationId xmlns:a16="http://schemas.microsoft.com/office/drawing/2014/main" id="{ED24E7E3-3914-4C36-B406-F2BFA6E91077}"/>
              </a:ext>
            </a:extLst>
          </p:cNvPr>
          <p:cNvSpPr txBox="1">
            <a:spLocks noChangeArrowheads="1"/>
          </p:cNvSpPr>
          <p:nvPr/>
        </p:nvSpPr>
        <p:spPr bwMode="auto">
          <a:xfrm>
            <a:off x="107950" y="966788"/>
            <a:ext cx="43322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1800" b="1" dirty="0">
                <a:solidFill>
                  <a:srgbClr val="FFC000"/>
                </a:solidFill>
              </a:rPr>
              <a:t>Der erste Bund (= Altes Testament)</a:t>
            </a:r>
          </a:p>
          <a:p>
            <a:pPr eaLnBrk="1" hangingPunct="1">
              <a:spcBef>
                <a:spcPct val="0"/>
              </a:spcBef>
              <a:buClrTx/>
              <a:buSzTx/>
              <a:buFontTx/>
              <a:buNone/>
            </a:pPr>
            <a:r>
              <a:rPr lang="de-AT" altLang="de-DE" sz="1800" dirty="0"/>
              <a:t>Die Offenbarung Gottes</a:t>
            </a:r>
          </a:p>
          <a:p>
            <a:pPr eaLnBrk="1" hangingPunct="1">
              <a:spcBef>
                <a:spcPct val="0"/>
              </a:spcBef>
              <a:buClrTx/>
              <a:buSzTx/>
              <a:buFontTx/>
              <a:buNone/>
            </a:pPr>
            <a:r>
              <a:rPr lang="de-AT" altLang="de-DE" sz="1800" dirty="0"/>
              <a:t>Wesen und Charakter Gottes</a:t>
            </a:r>
          </a:p>
          <a:p>
            <a:pPr eaLnBrk="1" hangingPunct="1">
              <a:spcBef>
                <a:spcPct val="0"/>
              </a:spcBef>
              <a:buClrTx/>
              <a:buSzTx/>
              <a:buFontTx/>
              <a:buNone/>
            </a:pPr>
            <a:r>
              <a:rPr lang="de-AT" altLang="de-DE" sz="1800" dirty="0"/>
              <a:t>Der Weg des Glaubens</a:t>
            </a:r>
          </a:p>
          <a:p>
            <a:pPr eaLnBrk="1" hangingPunct="1">
              <a:spcBef>
                <a:spcPct val="0"/>
              </a:spcBef>
              <a:buClrTx/>
              <a:buSzTx/>
              <a:buFontTx/>
              <a:buNone/>
            </a:pPr>
            <a:r>
              <a:rPr lang="de-AT" altLang="de-DE" sz="1800" dirty="0"/>
              <a:t>Die Ordnung der Gebote</a:t>
            </a:r>
          </a:p>
          <a:p>
            <a:pPr eaLnBrk="1" hangingPunct="1">
              <a:spcBef>
                <a:spcPct val="0"/>
              </a:spcBef>
              <a:buClrTx/>
              <a:buSzTx/>
              <a:buFontTx/>
              <a:buNone/>
            </a:pPr>
            <a:r>
              <a:rPr lang="de-AT" altLang="de-DE" sz="1800" dirty="0"/>
              <a:t>Sühne durch Opfer etc.</a:t>
            </a:r>
          </a:p>
        </p:txBody>
      </p:sp>
      <p:sp>
        <p:nvSpPr>
          <p:cNvPr id="7" name="Pfeil nach rechts 6">
            <a:extLst>
              <a:ext uri="{FF2B5EF4-FFF2-40B4-BE49-F238E27FC236}">
                <a16:creationId xmlns:a16="http://schemas.microsoft.com/office/drawing/2014/main" id="{09A6FF0E-CFB5-4A93-B7DE-417B0C99DB50}"/>
              </a:ext>
            </a:extLst>
          </p:cNvPr>
          <p:cNvSpPr/>
          <p:nvPr/>
        </p:nvSpPr>
        <p:spPr>
          <a:xfrm>
            <a:off x="3959225" y="1806575"/>
            <a:ext cx="1728788" cy="490538"/>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de-AT"/>
          </a:p>
        </p:txBody>
      </p:sp>
      <p:sp>
        <p:nvSpPr>
          <p:cNvPr id="32773" name="Textfeld 7">
            <a:extLst>
              <a:ext uri="{FF2B5EF4-FFF2-40B4-BE49-F238E27FC236}">
                <a16:creationId xmlns:a16="http://schemas.microsoft.com/office/drawing/2014/main" id="{1873364B-A56B-417C-BCCE-A41BCBB75F72}"/>
              </a:ext>
            </a:extLst>
          </p:cNvPr>
          <p:cNvSpPr txBox="1">
            <a:spLocks noChangeArrowheads="1"/>
          </p:cNvSpPr>
          <p:nvPr/>
        </p:nvSpPr>
        <p:spPr bwMode="auto">
          <a:xfrm>
            <a:off x="5888038" y="1374775"/>
            <a:ext cx="27955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1800" dirty="0"/>
              <a:t>Der neue Bund</a:t>
            </a:r>
          </a:p>
          <a:p>
            <a:pPr eaLnBrk="1" hangingPunct="1">
              <a:spcBef>
                <a:spcPct val="0"/>
              </a:spcBef>
              <a:buClrTx/>
              <a:buSzTx/>
              <a:buFontTx/>
              <a:buNone/>
            </a:pPr>
            <a:r>
              <a:rPr lang="de-AT" altLang="de-DE" sz="1800" dirty="0"/>
              <a:t>bringt nichts Neues, </a:t>
            </a:r>
          </a:p>
          <a:p>
            <a:pPr eaLnBrk="1" hangingPunct="1">
              <a:spcBef>
                <a:spcPct val="0"/>
              </a:spcBef>
              <a:buClrTx/>
              <a:buSzTx/>
              <a:buFontTx/>
              <a:buNone/>
            </a:pPr>
            <a:r>
              <a:rPr lang="de-AT" altLang="de-DE" sz="1800" dirty="0"/>
              <a:t>wenn es im ersten Bund </a:t>
            </a:r>
          </a:p>
          <a:p>
            <a:pPr eaLnBrk="1" hangingPunct="1">
              <a:spcBef>
                <a:spcPct val="0"/>
              </a:spcBef>
              <a:buClrTx/>
              <a:buSzTx/>
              <a:buFontTx/>
              <a:buNone/>
            </a:pPr>
            <a:r>
              <a:rPr lang="de-AT" altLang="de-DE" sz="1800" dirty="0"/>
              <a:t>schon offenbart ist!</a:t>
            </a:r>
          </a:p>
        </p:txBody>
      </p:sp>
      <p:cxnSp>
        <p:nvCxnSpPr>
          <p:cNvPr id="10" name="Gerade Verbindung mit Pfeil 9">
            <a:extLst>
              <a:ext uri="{FF2B5EF4-FFF2-40B4-BE49-F238E27FC236}">
                <a16:creationId xmlns:a16="http://schemas.microsoft.com/office/drawing/2014/main" id="{303A2507-1A8A-4CAD-A707-10DC02E40E0C}"/>
              </a:ext>
            </a:extLst>
          </p:cNvPr>
          <p:cNvCxnSpPr/>
          <p:nvPr/>
        </p:nvCxnSpPr>
        <p:spPr>
          <a:xfrm flipV="1">
            <a:off x="971550" y="3357563"/>
            <a:ext cx="8064500" cy="7143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775" name="Textfeld 11">
            <a:extLst>
              <a:ext uri="{FF2B5EF4-FFF2-40B4-BE49-F238E27FC236}">
                <a16:creationId xmlns:a16="http://schemas.microsoft.com/office/drawing/2014/main" id="{3003DE3A-D9BC-47B2-9FDE-47EFEC8AE3A6}"/>
              </a:ext>
            </a:extLst>
          </p:cNvPr>
          <p:cNvSpPr txBox="1">
            <a:spLocks noChangeArrowheads="1"/>
          </p:cNvSpPr>
          <p:nvPr/>
        </p:nvSpPr>
        <p:spPr bwMode="auto">
          <a:xfrm>
            <a:off x="1788532" y="3635375"/>
            <a:ext cx="68210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1800" dirty="0"/>
              <a:t>Juden, Israel		JC	Juden, die an </a:t>
            </a:r>
            <a:r>
              <a:rPr lang="de-AT" altLang="de-DE" sz="1800" dirty="0" err="1"/>
              <a:t>MsJ</a:t>
            </a:r>
            <a:r>
              <a:rPr lang="de-AT" altLang="de-DE" sz="1800" dirty="0"/>
              <a:t> glauben</a:t>
            </a:r>
            <a:br>
              <a:rPr lang="de-AT" altLang="de-DE" sz="1800" dirty="0"/>
            </a:br>
            <a:r>
              <a:rPr lang="de-AT" altLang="de-DE" sz="1800" dirty="0"/>
              <a:t>			Heiden, die an Jesus Christus glauben</a:t>
            </a:r>
          </a:p>
        </p:txBody>
      </p:sp>
      <p:sp>
        <p:nvSpPr>
          <p:cNvPr id="32776" name="Textfeld 12">
            <a:extLst>
              <a:ext uri="{FF2B5EF4-FFF2-40B4-BE49-F238E27FC236}">
                <a16:creationId xmlns:a16="http://schemas.microsoft.com/office/drawing/2014/main" id="{048B4A30-0254-4B8E-BED9-0541E4C8C322}"/>
              </a:ext>
            </a:extLst>
          </p:cNvPr>
          <p:cNvSpPr txBox="1">
            <a:spLocks noChangeArrowheads="1"/>
          </p:cNvSpPr>
          <p:nvPr/>
        </p:nvSpPr>
        <p:spPr bwMode="auto">
          <a:xfrm>
            <a:off x="3387725" y="5783263"/>
            <a:ext cx="45989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1800" dirty="0"/>
              <a:t>Israel, soweit es den Messias Jeshua</a:t>
            </a:r>
          </a:p>
          <a:p>
            <a:pPr eaLnBrk="1" hangingPunct="1">
              <a:spcBef>
                <a:spcPct val="0"/>
              </a:spcBef>
              <a:buClrTx/>
              <a:buSzTx/>
              <a:buFontTx/>
              <a:buNone/>
            </a:pPr>
            <a:r>
              <a:rPr lang="de-AT" altLang="de-DE" sz="1800" dirty="0"/>
              <a:t>nicht angenommen hat… beiseite gesetzt…</a:t>
            </a:r>
          </a:p>
          <a:p>
            <a:pPr eaLnBrk="1" hangingPunct="1">
              <a:spcBef>
                <a:spcPct val="0"/>
              </a:spcBef>
              <a:buClrTx/>
              <a:buSzTx/>
              <a:buFontTx/>
              <a:buNone/>
            </a:pPr>
            <a:r>
              <a:rPr lang="de-AT" altLang="de-DE" sz="1800" dirty="0"/>
              <a:t>Hat aber noch eine Zukunft…</a:t>
            </a:r>
          </a:p>
        </p:txBody>
      </p:sp>
      <p:sp>
        <p:nvSpPr>
          <p:cNvPr id="17" name="Nach rechts gekrümmter Pfeil 16">
            <a:extLst>
              <a:ext uri="{FF2B5EF4-FFF2-40B4-BE49-F238E27FC236}">
                <a16:creationId xmlns:a16="http://schemas.microsoft.com/office/drawing/2014/main" id="{32AF29CF-8FB6-435C-AC64-25E77143258E}"/>
              </a:ext>
            </a:extLst>
          </p:cNvPr>
          <p:cNvSpPr/>
          <p:nvPr/>
        </p:nvSpPr>
        <p:spPr>
          <a:xfrm rot="14731779">
            <a:off x="7491248" y="4111594"/>
            <a:ext cx="990929" cy="163792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de-AT">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0C2D263B-D81C-4A17-AD26-D1E4F7AD7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 y="188640"/>
            <a:ext cx="8001000" cy="6000750"/>
          </a:xfrm>
          <a:prstGeom prst="rect">
            <a:avLst/>
          </a:prstGeom>
        </p:spPr>
      </p:pic>
    </p:spTree>
    <p:extLst>
      <p:ext uri="{BB962C8B-B14F-4D97-AF65-F5344CB8AC3E}">
        <p14:creationId xmlns:p14="http://schemas.microsoft.com/office/powerpoint/2010/main" val="2215988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67A97C-4874-4D4B-BA8F-9F61B57E09BB}"/>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6CD45EEC-F164-480E-A45F-F54DAF4D115B}"/>
              </a:ext>
            </a:extLst>
          </p:cNvPr>
          <p:cNvSpPr>
            <a:spLocks noGrp="1"/>
          </p:cNvSpPr>
          <p:nvPr>
            <p:ph idx="1"/>
          </p:nvPr>
        </p:nvSpPr>
        <p:spPr/>
        <p:txBody>
          <a:bodyPr/>
          <a:lstStyle/>
          <a:p>
            <a:r>
              <a:rPr lang="de-AT" sz="2800" dirty="0"/>
              <a:t>I. Erste Anläufe und Vorverständigung</a:t>
            </a:r>
          </a:p>
          <a:p>
            <a:r>
              <a:rPr lang="de-AT" sz="2800" dirty="0"/>
              <a:t>Gethsemane – eine erste Anwendung</a:t>
            </a:r>
            <a:endParaRPr lang="de-AT" dirty="0"/>
          </a:p>
        </p:txBody>
      </p:sp>
    </p:spTree>
    <p:extLst>
      <p:ext uri="{BB962C8B-B14F-4D97-AF65-F5344CB8AC3E}">
        <p14:creationId xmlns:p14="http://schemas.microsoft.com/office/powerpoint/2010/main" val="26478727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A9AC89E0-E5D2-4803-9E1B-ACBE48DCB36A}"/>
              </a:ext>
            </a:extLst>
          </p:cNvPr>
          <p:cNvPicPr>
            <a:picLocks noChangeAspect="1"/>
          </p:cNvPicPr>
          <p:nvPr/>
        </p:nvPicPr>
        <p:blipFill rotWithShape="1">
          <a:blip r:embed="rId2">
            <a:extLst>
              <a:ext uri="{28A0092B-C50C-407E-A947-70E740481C1C}">
                <a14:useLocalDpi xmlns:a14="http://schemas.microsoft.com/office/drawing/2010/main" val="0"/>
              </a:ext>
            </a:extLst>
          </a:blip>
          <a:srcRect l="1963" t="1222" r="1963" b="1222"/>
          <a:stretch/>
        </p:blipFill>
        <p:spPr>
          <a:xfrm>
            <a:off x="611560" y="-3458"/>
            <a:ext cx="8035005" cy="5927463"/>
          </a:xfrm>
          <a:prstGeom prst="rect">
            <a:avLst/>
          </a:prstGeom>
        </p:spPr>
      </p:pic>
      <p:sp>
        <p:nvSpPr>
          <p:cNvPr id="4" name="Textfeld 3">
            <a:extLst>
              <a:ext uri="{FF2B5EF4-FFF2-40B4-BE49-F238E27FC236}">
                <a16:creationId xmlns:a16="http://schemas.microsoft.com/office/drawing/2014/main" id="{09CB2ACC-15F5-44D6-B1BC-EBF740FCD3E6}"/>
              </a:ext>
            </a:extLst>
          </p:cNvPr>
          <p:cNvSpPr txBox="1"/>
          <p:nvPr/>
        </p:nvSpPr>
        <p:spPr>
          <a:xfrm>
            <a:off x="2267744" y="5927951"/>
            <a:ext cx="5544616" cy="830997"/>
          </a:xfrm>
          <a:prstGeom prst="rect">
            <a:avLst/>
          </a:prstGeom>
          <a:noFill/>
        </p:spPr>
        <p:txBody>
          <a:bodyPr wrap="square" rtlCol="0">
            <a:spAutoFit/>
          </a:bodyPr>
          <a:lstStyle/>
          <a:p>
            <a:r>
              <a:rPr lang="de-AT" sz="2400" dirty="0"/>
              <a:t>Inschrift unter der Grabeskirche … „Überbau“ – oder solide Fundamente?</a:t>
            </a:r>
            <a:endParaRPr lang="de-AT" dirty="0"/>
          </a:p>
        </p:txBody>
      </p:sp>
    </p:spTree>
    <p:extLst>
      <p:ext uri="{BB962C8B-B14F-4D97-AF65-F5344CB8AC3E}">
        <p14:creationId xmlns:p14="http://schemas.microsoft.com/office/powerpoint/2010/main" val="1777019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94F7D32-43E7-A94E-E99C-7338E4981EDF}"/>
              </a:ext>
            </a:extLst>
          </p:cNvPr>
          <p:cNvPicPr>
            <a:picLocks noChangeAspect="1"/>
          </p:cNvPicPr>
          <p:nvPr/>
        </p:nvPicPr>
        <p:blipFill>
          <a:blip r:embed="rId2"/>
          <a:stretch>
            <a:fillRect/>
          </a:stretch>
        </p:blipFill>
        <p:spPr>
          <a:xfrm>
            <a:off x="762000" y="904875"/>
            <a:ext cx="7620000" cy="5048250"/>
          </a:xfrm>
          <a:prstGeom prst="rect">
            <a:avLst/>
          </a:prstGeom>
        </p:spPr>
      </p:pic>
    </p:spTree>
    <p:extLst>
      <p:ext uri="{BB962C8B-B14F-4D97-AF65-F5344CB8AC3E}">
        <p14:creationId xmlns:p14="http://schemas.microsoft.com/office/powerpoint/2010/main" val="1956120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30AA181F-944A-F06A-E958-7582C3FCA234}"/>
              </a:ext>
            </a:extLst>
          </p:cNvPr>
          <p:cNvPicPr>
            <a:picLocks noChangeAspect="1"/>
          </p:cNvPicPr>
          <p:nvPr/>
        </p:nvPicPr>
        <p:blipFill>
          <a:blip r:embed="rId2"/>
          <a:stretch>
            <a:fillRect/>
          </a:stretch>
        </p:blipFill>
        <p:spPr>
          <a:xfrm>
            <a:off x="0" y="103584"/>
            <a:ext cx="9144000" cy="6650831"/>
          </a:xfrm>
          <a:prstGeom prst="rect">
            <a:avLst/>
          </a:prstGeom>
        </p:spPr>
      </p:pic>
    </p:spTree>
    <p:extLst>
      <p:ext uri="{BB962C8B-B14F-4D97-AF65-F5344CB8AC3E}">
        <p14:creationId xmlns:p14="http://schemas.microsoft.com/office/powerpoint/2010/main" val="16065337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95851-3727-45EC-813C-AB263CAD6A87}"/>
              </a:ext>
            </a:extLst>
          </p:cNvPr>
          <p:cNvSpPr>
            <a:spLocks noGrp="1"/>
          </p:cNvSpPr>
          <p:nvPr>
            <p:ph type="ctrTitle"/>
          </p:nvPr>
        </p:nvSpPr>
        <p:spPr/>
        <p:txBody>
          <a:bodyPr/>
          <a:lstStyle/>
          <a:p>
            <a:pPr>
              <a:defRPr/>
            </a:pPr>
            <a:r>
              <a:rPr lang="de-AT" dirty="0"/>
              <a:t>III. Hebräisches Denken</a:t>
            </a:r>
            <a:br>
              <a:rPr lang="de-AT" dirty="0"/>
            </a:br>
            <a:r>
              <a:rPr lang="de-AT" dirty="0"/>
              <a:t>(Versuche </a:t>
            </a:r>
            <a:r>
              <a:rPr lang="de-AT" dirty="0">
                <a:sym typeface="Wingdings" panose="05000000000000000000" pitchFamily="2" charset="2"/>
              </a:rPr>
              <a:t> </a:t>
            </a:r>
            <a:br>
              <a:rPr lang="de-AT" dirty="0">
                <a:sym typeface="Wingdings" panose="05000000000000000000" pitchFamily="2" charset="2"/>
              </a:rPr>
            </a:br>
            <a:r>
              <a:rPr lang="de-AT" dirty="0">
                <a:sym typeface="Wingdings" panose="05000000000000000000" pitchFamily="2" charset="2"/>
              </a:rPr>
              <a:t>„Under Construction“)</a:t>
            </a:r>
            <a:endParaRPr lang="de-AT" dirty="0"/>
          </a:p>
        </p:txBody>
      </p:sp>
      <p:sp>
        <p:nvSpPr>
          <p:cNvPr id="3" name="Untertitel 2">
            <a:extLst>
              <a:ext uri="{FF2B5EF4-FFF2-40B4-BE49-F238E27FC236}">
                <a16:creationId xmlns:a16="http://schemas.microsoft.com/office/drawing/2014/main" id="{B0ED9A83-56A0-4196-AA97-7DCCE01DBCAA}"/>
              </a:ext>
            </a:extLst>
          </p:cNvPr>
          <p:cNvSpPr>
            <a:spLocks noGrp="1"/>
          </p:cNvSpPr>
          <p:nvPr>
            <p:ph type="subTitle" idx="1"/>
          </p:nvPr>
        </p:nvSpPr>
        <p:spPr/>
        <p:txBody>
          <a:bodyPr/>
          <a:lstStyle/>
          <a:p>
            <a:pPr>
              <a:defRPr/>
            </a:pPr>
            <a:endParaRPr lang="de-AT"/>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00A4A9-3AEC-45A2-86FD-CED14BE74CF5}"/>
              </a:ext>
            </a:extLst>
          </p:cNvPr>
          <p:cNvSpPr>
            <a:spLocks noGrp="1"/>
          </p:cNvSpPr>
          <p:nvPr>
            <p:ph type="title"/>
          </p:nvPr>
        </p:nvSpPr>
        <p:spPr>
          <a:xfrm>
            <a:off x="628650" y="365127"/>
            <a:ext cx="7886700" cy="615602"/>
          </a:xfrm>
        </p:spPr>
        <p:txBody>
          <a:bodyPr/>
          <a:lstStyle/>
          <a:p>
            <a:r>
              <a:rPr lang="de-AT" dirty="0"/>
              <a:t>Hebräer</a:t>
            </a:r>
          </a:p>
        </p:txBody>
      </p:sp>
      <p:sp>
        <p:nvSpPr>
          <p:cNvPr id="3" name="Inhaltsplatzhalter 2">
            <a:extLst>
              <a:ext uri="{FF2B5EF4-FFF2-40B4-BE49-F238E27FC236}">
                <a16:creationId xmlns:a16="http://schemas.microsoft.com/office/drawing/2014/main" id="{2C4D8DB6-B3B0-452B-8F37-9B885AC32D6E}"/>
              </a:ext>
            </a:extLst>
          </p:cNvPr>
          <p:cNvSpPr>
            <a:spLocks noGrp="1"/>
          </p:cNvSpPr>
          <p:nvPr>
            <p:ph idx="1"/>
          </p:nvPr>
        </p:nvSpPr>
        <p:spPr>
          <a:xfrm>
            <a:off x="628650" y="980729"/>
            <a:ext cx="7886700" cy="5512144"/>
          </a:xfrm>
        </p:spPr>
        <p:txBody>
          <a:bodyPr>
            <a:normAutofit/>
          </a:bodyPr>
          <a:lstStyle/>
          <a:p>
            <a:r>
              <a:rPr lang="de-AT" sz="2400" dirty="0"/>
              <a:t>Einer der Vorfahren Abrahams war Eber / Heber = jenseits, drüben (1 Mose 11.14-16 … 26)</a:t>
            </a:r>
          </a:p>
          <a:p>
            <a:r>
              <a:rPr lang="de-AT" sz="2400" dirty="0"/>
              <a:t>Die Wortwurzel ist „</a:t>
            </a:r>
            <a:r>
              <a:rPr lang="de-AT" sz="2400" dirty="0" err="1"/>
              <a:t>awar</a:t>
            </a:r>
            <a:r>
              <a:rPr lang="de-AT" sz="2400" dirty="0"/>
              <a:t> / </a:t>
            </a:r>
            <a:r>
              <a:rPr lang="de-AT" sz="2400" dirty="0" err="1"/>
              <a:t>abar</a:t>
            </a:r>
            <a:r>
              <a:rPr lang="de-AT" sz="2400" dirty="0"/>
              <a:t>“ („</a:t>
            </a:r>
            <a:r>
              <a:rPr lang="de-AT" sz="2400" dirty="0" err="1"/>
              <a:t>wr</a:t>
            </a:r>
            <a:r>
              <a:rPr lang="de-AT" sz="2400" dirty="0"/>
              <a:t> / </a:t>
            </a:r>
            <a:r>
              <a:rPr lang="de-AT" sz="2400" dirty="0" err="1"/>
              <a:t>br</a:t>
            </a:r>
            <a:r>
              <a:rPr lang="de-AT" sz="2400" dirty="0"/>
              <a:t>“) = hinübergehen, hinüberziehen (also „von drüben“ herüberziehen)</a:t>
            </a:r>
          </a:p>
          <a:p>
            <a:r>
              <a:rPr lang="de-AT" sz="2400" dirty="0"/>
              <a:t>Die Hebräer sind demnach die „Hinüberziehenden, die Hinüberschreitenden“</a:t>
            </a:r>
          </a:p>
          <a:p>
            <a:r>
              <a:rPr lang="de-AT" sz="2400" dirty="0"/>
              <a:t>Abraham wird in 1 Mose 14.13 „Hebräer“ („</a:t>
            </a:r>
            <a:r>
              <a:rPr lang="de-AT" sz="2400" dirty="0" err="1"/>
              <a:t>ibriy</a:t>
            </a:r>
            <a:r>
              <a:rPr lang="de-AT" sz="2400" dirty="0"/>
              <a:t>“) genannt – das wird auch mit „Ausländer“ übersetzt. „</a:t>
            </a:r>
            <a:r>
              <a:rPr lang="de-AT" sz="2400" dirty="0" err="1"/>
              <a:t>awar</a:t>
            </a:r>
            <a:r>
              <a:rPr lang="de-AT" sz="2400" dirty="0"/>
              <a:t>“ und „</a:t>
            </a:r>
            <a:r>
              <a:rPr lang="de-AT" sz="2400" dirty="0" err="1"/>
              <a:t>ibriy</a:t>
            </a:r>
            <a:r>
              <a:rPr lang="de-AT" sz="2400" dirty="0"/>
              <a:t>“ – einer der aus dem Ausland, von drüben herüber gezogen ist…</a:t>
            </a:r>
          </a:p>
          <a:p>
            <a:r>
              <a:rPr lang="de-AT" sz="2400" dirty="0"/>
              <a:t>In übertragener Bedeutung ist damit an das Hinüberziehen in eine neue Lebensweise gedacht:</a:t>
            </a:r>
            <a:endParaRPr lang="de-AT" dirty="0"/>
          </a:p>
          <a:p>
            <a:endParaRPr lang="de-AT" dirty="0"/>
          </a:p>
          <a:p>
            <a:endParaRPr lang="de-AT" dirty="0"/>
          </a:p>
        </p:txBody>
      </p:sp>
    </p:spTree>
    <p:extLst>
      <p:ext uri="{BB962C8B-B14F-4D97-AF65-F5344CB8AC3E}">
        <p14:creationId xmlns:p14="http://schemas.microsoft.com/office/powerpoint/2010/main" val="137205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B3744-C684-4845-975F-44DF04C2E3A7}"/>
              </a:ext>
            </a:extLst>
          </p:cNvPr>
          <p:cNvSpPr>
            <a:spLocks noGrp="1"/>
          </p:cNvSpPr>
          <p:nvPr>
            <p:ph type="title"/>
          </p:nvPr>
        </p:nvSpPr>
        <p:spPr>
          <a:xfrm>
            <a:off x="628650" y="365127"/>
            <a:ext cx="7886700" cy="327570"/>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2FBC3618-CAFC-4C91-8E2F-C532804E223E}"/>
              </a:ext>
            </a:extLst>
          </p:cNvPr>
          <p:cNvSpPr>
            <a:spLocks noGrp="1"/>
          </p:cNvSpPr>
          <p:nvPr>
            <p:ph idx="1"/>
          </p:nvPr>
        </p:nvSpPr>
        <p:spPr>
          <a:xfrm>
            <a:off x="628650" y="1052736"/>
            <a:ext cx="7886700" cy="5440137"/>
          </a:xfrm>
        </p:spPr>
        <p:txBody>
          <a:bodyPr>
            <a:normAutofit lnSpcReduction="10000"/>
          </a:bodyPr>
          <a:lstStyle/>
          <a:p>
            <a:r>
              <a:rPr lang="de-AT" sz="2400" dirty="0"/>
              <a:t>Das war so bei Abraham – 1 Mose 12.6 („zog“ nach </a:t>
            </a:r>
            <a:r>
              <a:rPr lang="de-AT" sz="2400" dirty="0" err="1"/>
              <a:t>Sichem</a:t>
            </a:r>
            <a:r>
              <a:rPr lang="de-AT" sz="2400" dirty="0"/>
              <a:t>)</a:t>
            </a:r>
          </a:p>
          <a:p>
            <a:r>
              <a:rPr lang="de-AT" sz="2400" dirty="0"/>
              <a:t>Das war auch so bei Jakob – 1 Mose 32.23 – der Durchzug durch den </a:t>
            </a:r>
            <a:r>
              <a:rPr lang="de-AT" sz="2400" dirty="0" err="1"/>
              <a:t>Jabbok</a:t>
            </a:r>
            <a:r>
              <a:rPr lang="de-AT" sz="2400" dirty="0"/>
              <a:t> war auch bei ihm der Aufbruch in eine neue Lebensweise – und nun würde er auch sein Erstgeburtsrecht antreten können…</a:t>
            </a:r>
          </a:p>
          <a:p>
            <a:r>
              <a:rPr lang="de-AT" sz="2400" dirty="0"/>
              <a:t>Israels Durchzug durch das Meer – Hinüber in eine neue Existenz – z.B. Psalm 78.13</a:t>
            </a:r>
          </a:p>
          <a:p>
            <a:r>
              <a:rPr lang="de-AT" sz="2400" dirty="0"/>
              <a:t>Als Israel durch den Jordan ins gelobte Land einzieht, finden wir das Wort auch – Josua 3.16 – aus der Wüstenexistenz endlich ins Land kommen! (Auch schon 4 Mose 32.7)</a:t>
            </a:r>
          </a:p>
          <a:p>
            <a:r>
              <a:rPr lang="de-AT" sz="2400" dirty="0"/>
              <a:t>Jesus selber war ein Wanderer, der auch „hinübergezogen“ ist zu uns…</a:t>
            </a:r>
          </a:p>
          <a:p>
            <a:r>
              <a:rPr lang="de-AT" sz="2400" dirty="0"/>
              <a:t>In der hebräischen Übersetzung des NT des Neuen Testamentes findet sich dann in Johannes 5.24 ebenfalls „</a:t>
            </a:r>
            <a:r>
              <a:rPr lang="de-AT" sz="2400" dirty="0" err="1"/>
              <a:t>awar</a:t>
            </a:r>
            <a:r>
              <a:rPr lang="de-AT" sz="2400" dirty="0"/>
              <a:t>“ = vom Tod ins Leben hinübergezogen! So auch in 1 Johannes 3.14 – „aus dem Tod ins Leben gekommen“ </a:t>
            </a:r>
            <a:endParaRPr lang="de-AT" dirty="0"/>
          </a:p>
        </p:txBody>
      </p:sp>
    </p:spTree>
    <p:extLst>
      <p:ext uri="{BB962C8B-B14F-4D97-AF65-F5344CB8AC3E}">
        <p14:creationId xmlns:p14="http://schemas.microsoft.com/office/powerpoint/2010/main" val="1339993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6741A36-0FEB-4641-A213-7190A71EDAF7}"/>
              </a:ext>
            </a:extLst>
          </p:cNvPr>
          <p:cNvPicPr>
            <a:picLocks noChangeAspect="1"/>
          </p:cNvPicPr>
          <p:nvPr/>
        </p:nvPicPr>
        <p:blipFill>
          <a:blip r:embed="rId2"/>
          <a:stretch>
            <a:fillRect/>
          </a:stretch>
        </p:blipFill>
        <p:spPr>
          <a:xfrm>
            <a:off x="0" y="16768"/>
            <a:ext cx="9144000" cy="2103654"/>
          </a:xfrm>
          <a:prstGeom prst="rect">
            <a:avLst/>
          </a:prstGeom>
        </p:spPr>
      </p:pic>
      <p:sp>
        <p:nvSpPr>
          <p:cNvPr id="4" name="Textfeld 3">
            <a:extLst>
              <a:ext uri="{FF2B5EF4-FFF2-40B4-BE49-F238E27FC236}">
                <a16:creationId xmlns:a16="http://schemas.microsoft.com/office/drawing/2014/main" id="{2E06EF17-56B7-433E-8F75-A7FF518CED78}"/>
              </a:ext>
            </a:extLst>
          </p:cNvPr>
          <p:cNvSpPr txBox="1"/>
          <p:nvPr/>
        </p:nvSpPr>
        <p:spPr>
          <a:xfrm>
            <a:off x="683568" y="2636912"/>
            <a:ext cx="5832648" cy="1815882"/>
          </a:xfrm>
          <a:prstGeom prst="rect">
            <a:avLst/>
          </a:prstGeom>
          <a:noFill/>
        </p:spPr>
        <p:txBody>
          <a:bodyPr wrap="square" rtlCol="0">
            <a:spAutoFit/>
          </a:bodyPr>
          <a:lstStyle/>
          <a:p>
            <a:r>
              <a:rPr lang="de-AT" sz="2800" dirty="0"/>
              <a:t>Die hebräische Schrift ist </a:t>
            </a:r>
            <a:br>
              <a:rPr lang="de-AT" sz="2800" dirty="0"/>
            </a:br>
            <a:r>
              <a:rPr lang="de-AT" sz="2800" dirty="0"/>
              <a:t>buchstäblich „ab-hängig“…</a:t>
            </a:r>
            <a:br>
              <a:rPr lang="de-AT" sz="2800" dirty="0"/>
            </a:br>
            <a:r>
              <a:rPr lang="de-AT" sz="2800" dirty="0"/>
              <a:t>…von „oben“ – von / aus </a:t>
            </a:r>
            <a:br>
              <a:rPr lang="de-AT" sz="2800" dirty="0"/>
            </a:br>
            <a:r>
              <a:rPr lang="de-AT" sz="2800" dirty="0"/>
              <a:t>der unsichtbaren, ewigen Welt Gottes</a:t>
            </a:r>
          </a:p>
        </p:txBody>
      </p:sp>
      <p:sp>
        <p:nvSpPr>
          <p:cNvPr id="2" name="Textfeld 1">
            <a:extLst>
              <a:ext uri="{FF2B5EF4-FFF2-40B4-BE49-F238E27FC236}">
                <a16:creationId xmlns:a16="http://schemas.microsoft.com/office/drawing/2014/main" id="{0ABDADBC-E400-20B2-1D07-195625235F9C}"/>
              </a:ext>
            </a:extLst>
          </p:cNvPr>
          <p:cNvSpPr txBox="1"/>
          <p:nvPr/>
        </p:nvSpPr>
        <p:spPr>
          <a:xfrm>
            <a:off x="1043608" y="4797152"/>
            <a:ext cx="7013074" cy="1200329"/>
          </a:xfrm>
          <a:prstGeom prst="rect">
            <a:avLst/>
          </a:prstGeom>
          <a:noFill/>
        </p:spPr>
        <p:txBody>
          <a:bodyPr wrap="none" rtlCol="0">
            <a:spAutoFit/>
          </a:bodyPr>
          <a:lstStyle/>
          <a:p>
            <a:r>
              <a:rPr lang="de-AT" sz="2400" dirty="0"/>
              <a:t>Unsere Alphabete sind „boden-ständig“…</a:t>
            </a:r>
          </a:p>
          <a:p>
            <a:r>
              <a:rPr lang="de-AT" sz="2400" dirty="0"/>
              <a:t>…gehören zu einer vergänglichen Welt, </a:t>
            </a:r>
          </a:p>
          <a:p>
            <a:r>
              <a:rPr lang="de-AT" sz="2400" dirty="0"/>
              <a:t>wo der Boden untern den Füßen wankt und wegbricht </a:t>
            </a:r>
          </a:p>
        </p:txBody>
      </p:sp>
      <p:pic>
        <p:nvPicPr>
          <p:cNvPr id="6" name="Grafik 5">
            <a:extLst>
              <a:ext uri="{FF2B5EF4-FFF2-40B4-BE49-F238E27FC236}">
                <a16:creationId xmlns:a16="http://schemas.microsoft.com/office/drawing/2014/main" id="{A7983731-3907-BE1D-F91D-B9F5C14C425E}"/>
              </a:ext>
            </a:extLst>
          </p:cNvPr>
          <p:cNvPicPr>
            <a:picLocks noChangeAspect="1"/>
          </p:cNvPicPr>
          <p:nvPr/>
        </p:nvPicPr>
        <p:blipFill>
          <a:blip r:embed="rId3"/>
          <a:stretch>
            <a:fillRect/>
          </a:stretch>
        </p:blipFill>
        <p:spPr>
          <a:xfrm>
            <a:off x="7164288" y="2079881"/>
            <a:ext cx="1374388" cy="2372913"/>
          </a:xfrm>
          <a:prstGeom prst="rect">
            <a:avLst/>
          </a:prstGeom>
        </p:spPr>
      </p:pic>
      <p:sp>
        <p:nvSpPr>
          <p:cNvPr id="7" name="Textfeld 6">
            <a:extLst>
              <a:ext uri="{FF2B5EF4-FFF2-40B4-BE49-F238E27FC236}">
                <a16:creationId xmlns:a16="http://schemas.microsoft.com/office/drawing/2014/main" id="{BDEBBDC8-E6A0-E8B4-FCC9-1FD6B053268B}"/>
              </a:ext>
            </a:extLst>
          </p:cNvPr>
          <p:cNvSpPr txBox="1"/>
          <p:nvPr/>
        </p:nvSpPr>
        <p:spPr>
          <a:xfrm>
            <a:off x="1979712" y="6021288"/>
            <a:ext cx="2241319" cy="707886"/>
          </a:xfrm>
          <a:prstGeom prst="rect">
            <a:avLst/>
          </a:prstGeom>
          <a:noFill/>
        </p:spPr>
        <p:txBody>
          <a:bodyPr wrap="none" rtlCol="0">
            <a:spAutoFit/>
          </a:bodyPr>
          <a:lstStyle/>
          <a:p>
            <a:r>
              <a:rPr lang="de-AT" sz="4000" b="1" dirty="0"/>
              <a:t>Aa </a:t>
            </a:r>
            <a:r>
              <a:rPr lang="de-AT" sz="4000" b="1" dirty="0" err="1"/>
              <a:t>Bb</a:t>
            </a:r>
            <a:r>
              <a:rPr lang="de-AT" sz="4000" b="1" dirty="0"/>
              <a:t>…</a:t>
            </a:r>
            <a:r>
              <a:rPr lang="de-AT" sz="4000" b="1" dirty="0" err="1"/>
              <a:t>Zz</a:t>
            </a:r>
            <a:endParaRPr lang="de-AT" b="1" dirty="0"/>
          </a:p>
        </p:txBody>
      </p:sp>
    </p:spTree>
    <p:extLst>
      <p:ext uri="{BB962C8B-B14F-4D97-AF65-F5344CB8AC3E}">
        <p14:creationId xmlns:p14="http://schemas.microsoft.com/office/powerpoint/2010/main" val="38218056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6F2D23A-30F5-0F94-36C7-11E121721FD2}"/>
              </a:ext>
            </a:extLst>
          </p:cNvPr>
          <p:cNvPicPr>
            <a:picLocks noChangeAspect="1"/>
          </p:cNvPicPr>
          <p:nvPr/>
        </p:nvPicPr>
        <p:blipFill>
          <a:blip r:embed="rId2"/>
          <a:stretch>
            <a:fillRect/>
          </a:stretch>
        </p:blipFill>
        <p:spPr>
          <a:xfrm>
            <a:off x="7516" y="0"/>
            <a:ext cx="5843388" cy="3971448"/>
          </a:xfrm>
          <a:prstGeom prst="rect">
            <a:avLst/>
          </a:prstGeom>
        </p:spPr>
      </p:pic>
      <p:pic>
        <p:nvPicPr>
          <p:cNvPr id="5" name="Grafik 4">
            <a:extLst>
              <a:ext uri="{FF2B5EF4-FFF2-40B4-BE49-F238E27FC236}">
                <a16:creationId xmlns:a16="http://schemas.microsoft.com/office/drawing/2014/main" id="{39407D78-96FD-D916-BA76-B42618DCFD23}"/>
              </a:ext>
            </a:extLst>
          </p:cNvPr>
          <p:cNvPicPr>
            <a:picLocks noChangeAspect="1"/>
          </p:cNvPicPr>
          <p:nvPr/>
        </p:nvPicPr>
        <p:blipFill rotWithShape="1">
          <a:blip r:embed="rId3"/>
          <a:srcRect t="27074"/>
          <a:stretch/>
        </p:blipFill>
        <p:spPr>
          <a:xfrm>
            <a:off x="3763591" y="3971448"/>
            <a:ext cx="5354761" cy="2896212"/>
          </a:xfrm>
          <a:prstGeom prst="rect">
            <a:avLst/>
          </a:prstGeom>
        </p:spPr>
      </p:pic>
      <p:sp>
        <p:nvSpPr>
          <p:cNvPr id="7" name="Textfeld 6">
            <a:extLst>
              <a:ext uri="{FF2B5EF4-FFF2-40B4-BE49-F238E27FC236}">
                <a16:creationId xmlns:a16="http://schemas.microsoft.com/office/drawing/2014/main" id="{7A23CED3-B998-42C7-07E7-18C22B778DEA}"/>
              </a:ext>
            </a:extLst>
          </p:cNvPr>
          <p:cNvSpPr txBox="1"/>
          <p:nvPr/>
        </p:nvSpPr>
        <p:spPr>
          <a:xfrm>
            <a:off x="58812" y="4293096"/>
            <a:ext cx="4584700" cy="1569660"/>
          </a:xfrm>
          <a:prstGeom prst="rect">
            <a:avLst/>
          </a:prstGeom>
          <a:noFill/>
        </p:spPr>
        <p:txBody>
          <a:bodyPr wrap="square">
            <a:spAutoFit/>
          </a:bodyPr>
          <a:lstStyle/>
          <a:p>
            <a:r>
              <a:rPr lang="de-DE" sz="2400" i="1" dirty="0"/>
              <a:t>Himmel und Erde werden vergehen; aber meine Worte werden nicht vergehen.</a:t>
            </a:r>
          </a:p>
          <a:p>
            <a:r>
              <a:rPr lang="de-DE" sz="2400" i="1" dirty="0"/>
              <a:t>Matthäus 24.35</a:t>
            </a:r>
            <a:endParaRPr lang="de-AT" sz="2400" i="1" dirty="0"/>
          </a:p>
        </p:txBody>
      </p:sp>
    </p:spTree>
    <p:extLst>
      <p:ext uri="{BB962C8B-B14F-4D97-AF65-F5344CB8AC3E}">
        <p14:creationId xmlns:p14="http://schemas.microsoft.com/office/powerpoint/2010/main" val="2063626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14F19A-34A4-46AB-A40D-C9082BFF6690}"/>
              </a:ext>
            </a:extLst>
          </p:cNvPr>
          <p:cNvSpPr>
            <a:spLocks noGrp="1"/>
          </p:cNvSpPr>
          <p:nvPr>
            <p:ph type="title"/>
          </p:nvPr>
        </p:nvSpPr>
        <p:spPr/>
        <p:txBody>
          <a:bodyPr/>
          <a:lstStyle/>
          <a:p>
            <a:r>
              <a:rPr lang="de-AT" dirty="0"/>
              <a:t>Ein dreifacher Sündenfall</a:t>
            </a:r>
          </a:p>
        </p:txBody>
      </p:sp>
      <p:sp>
        <p:nvSpPr>
          <p:cNvPr id="3" name="Inhaltsplatzhalter 2">
            <a:extLst>
              <a:ext uri="{FF2B5EF4-FFF2-40B4-BE49-F238E27FC236}">
                <a16:creationId xmlns:a16="http://schemas.microsoft.com/office/drawing/2014/main" id="{B19DE0C4-98B3-44C0-AF00-470FD9D28401}"/>
              </a:ext>
            </a:extLst>
          </p:cNvPr>
          <p:cNvSpPr>
            <a:spLocks noGrp="1"/>
          </p:cNvSpPr>
          <p:nvPr>
            <p:ph idx="1"/>
          </p:nvPr>
        </p:nvSpPr>
        <p:spPr/>
        <p:txBody>
          <a:bodyPr/>
          <a:lstStyle/>
          <a:p>
            <a:r>
              <a:rPr lang="de-AT" sz="2400" dirty="0"/>
              <a:t>Griechischer Geist statt hebräischem Denken (Philosophie und Heidentum!)</a:t>
            </a:r>
            <a:br>
              <a:rPr lang="de-AT" sz="2400" dirty="0"/>
            </a:br>
            <a:r>
              <a:rPr lang="de-AT" sz="2400" dirty="0"/>
              <a:t>(Ein Ergebnis der Ersatztheologie – wer ohne Israel denkt, denkt anders – eben „griechisch“…)</a:t>
            </a:r>
          </a:p>
          <a:p>
            <a:r>
              <a:rPr lang="de-AT" sz="2400" dirty="0"/>
              <a:t>Römisches Machtdenken</a:t>
            </a:r>
            <a:br>
              <a:rPr lang="de-AT" sz="2400" dirty="0"/>
            </a:br>
            <a:r>
              <a:rPr lang="de-AT" sz="2400" dirty="0"/>
              <a:t>(Rom statt Jerusalem)</a:t>
            </a:r>
          </a:p>
          <a:p>
            <a:r>
              <a:rPr lang="de-AT" sz="2400" dirty="0"/>
              <a:t>Christianisierung statt echter Missionierung</a:t>
            </a:r>
            <a:br>
              <a:rPr lang="de-AT" sz="2400" dirty="0"/>
            </a:br>
            <a:r>
              <a:rPr lang="de-AT" sz="2400" dirty="0"/>
              <a:t>(„Getauftes Heidentum“)</a:t>
            </a:r>
            <a:endParaRPr lang="de-AT" dirty="0"/>
          </a:p>
        </p:txBody>
      </p:sp>
    </p:spTree>
    <p:extLst>
      <p:ext uri="{BB962C8B-B14F-4D97-AF65-F5344CB8AC3E}">
        <p14:creationId xmlns:p14="http://schemas.microsoft.com/office/powerpoint/2010/main" val="403871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EB595E65-6864-4CC8-99AB-982341D8AA1C}"/>
              </a:ext>
            </a:extLst>
          </p:cNvPr>
          <p:cNvSpPr>
            <a:spLocks noGrp="1" noChangeArrowheads="1"/>
          </p:cNvSpPr>
          <p:nvPr>
            <p:ph type="title"/>
          </p:nvPr>
        </p:nvSpPr>
        <p:spPr>
          <a:xfrm>
            <a:off x="323528" y="260350"/>
            <a:ext cx="8363272" cy="1371600"/>
          </a:xfrm>
        </p:spPr>
        <p:txBody>
          <a:bodyPr/>
          <a:lstStyle/>
          <a:p>
            <a:pPr eaLnBrk="1" hangingPunct="1">
              <a:defRPr/>
            </a:pPr>
            <a:r>
              <a:rPr lang="de-DE" sz="3200" dirty="0"/>
              <a:t>Hebräisches und Griechisches Denken Erkenntnisweg: Vernunft – oder Offenbarung</a:t>
            </a:r>
            <a:endParaRPr lang="de-DE" sz="4000" dirty="0"/>
          </a:p>
        </p:txBody>
      </p:sp>
      <p:sp>
        <p:nvSpPr>
          <p:cNvPr id="104451" name="Rectangle 3">
            <a:extLst>
              <a:ext uri="{FF2B5EF4-FFF2-40B4-BE49-F238E27FC236}">
                <a16:creationId xmlns:a16="http://schemas.microsoft.com/office/drawing/2014/main" id="{7060B69E-FC58-4D67-AC4F-125EF862E35E}"/>
              </a:ext>
            </a:extLst>
          </p:cNvPr>
          <p:cNvSpPr>
            <a:spLocks noGrp="1" noChangeArrowheads="1"/>
          </p:cNvSpPr>
          <p:nvPr>
            <p:ph sz="half" idx="1"/>
          </p:nvPr>
        </p:nvSpPr>
        <p:spPr>
          <a:xfrm>
            <a:off x="4787900" y="1916113"/>
            <a:ext cx="4038600" cy="4681537"/>
          </a:xfrm>
        </p:spPr>
        <p:txBody>
          <a:bodyPr>
            <a:normAutofit fontScale="92500" lnSpcReduction="10000"/>
          </a:bodyPr>
          <a:lstStyle/>
          <a:p>
            <a:pPr marL="0" indent="0" eaLnBrk="1" hangingPunct="1">
              <a:buFont typeface="Wingdings" panose="05000000000000000000" pitchFamily="2" charset="2"/>
              <a:buNone/>
              <a:defRPr/>
            </a:pPr>
            <a:r>
              <a:rPr lang="de-DE" sz="2400" b="1" dirty="0"/>
              <a:t>Hebräisch (biblisch)</a:t>
            </a:r>
          </a:p>
          <a:p>
            <a:pPr marL="0" indent="0" eaLnBrk="1" hangingPunct="1">
              <a:buFont typeface="Wingdings" panose="05000000000000000000" pitchFamily="2" charset="2"/>
              <a:buNone/>
              <a:defRPr/>
            </a:pPr>
            <a:r>
              <a:rPr lang="de-DE" sz="2400" dirty="0"/>
              <a:t>„Höre Israel!“</a:t>
            </a:r>
          </a:p>
          <a:p>
            <a:pPr marL="0" indent="0" eaLnBrk="1" hangingPunct="1">
              <a:buFont typeface="Wingdings" panose="05000000000000000000" pitchFamily="2" charset="2"/>
              <a:buNone/>
              <a:defRPr/>
            </a:pPr>
            <a:r>
              <a:rPr lang="de-DE" sz="2400" dirty="0"/>
              <a:t>(5 Mose 6.4 – </a:t>
            </a:r>
            <a:r>
              <a:rPr lang="de-DE" sz="2400" dirty="0" err="1"/>
              <a:t>Shema</a:t>
            </a:r>
            <a:r>
              <a:rPr lang="de-DE" sz="2400" dirty="0"/>
              <a:t> Israel … Sprüche 1.7 &amp; 2.5 – </a:t>
            </a:r>
            <a:r>
              <a:rPr lang="de-DE" sz="2400" dirty="0" err="1"/>
              <a:t>daat</a:t>
            </a:r>
            <a:r>
              <a:rPr lang="de-DE" sz="2400" dirty="0"/>
              <a:t> </a:t>
            </a:r>
            <a:r>
              <a:rPr lang="de-DE" sz="2400" dirty="0" err="1"/>
              <a:t>elohim</a:t>
            </a:r>
            <a:r>
              <a:rPr lang="de-DE" sz="2400" dirty="0"/>
              <a:t> … Erkenntnis Gottes aus Anerkenntnis Gottes; vgl. auch Johannes 6.69 – „glaubt und erkannt“ – vgl. auch Römer 1.19-21 … „Erkenntnis ohne Anerkenntnis“ und 1 Korinther 1.21,23 – den Griechen eine Torheit)</a:t>
            </a:r>
          </a:p>
          <a:p>
            <a:pPr marL="0" indent="0" eaLnBrk="1" hangingPunct="1">
              <a:buFont typeface="Wingdings" panose="05000000000000000000" pitchFamily="2" charset="2"/>
              <a:buNone/>
              <a:defRPr/>
            </a:pPr>
            <a:br>
              <a:rPr lang="de-DE" sz="2400" dirty="0"/>
            </a:br>
            <a:r>
              <a:rPr lang="de-DE" sz="2400" dirty="0"/>
              <a:t>„Erforsche mich Gott…“</a:t>
            </a:r>
          </a:p>
          <a:p>
            <a:pPr marL="0" indent="0" eaLnBrk="1" hangingPunct="1">
              <a:buFont typeface="Wingdings" panose="05000000000000000000" pitchFamily="2" charset="2"/>
              <a:buNone/>
              <a:defRPr/>
            </a:pPr>
            <a:r>
              <a:rPr lang="de-DE" sz="2400" dirty="0"/>
              <a:t>(Psalm 139.23)</a:t>
            </a:r>
          </a:p>
          <a:p>
            <a:pPr marL="0" indent="0" eaLnBrk="1" hangingPunct="1">
              <a:buFont typeface="Wingdings" panose="05000000000000000000" pitchFamily="2" charset="2"/>
              <a:buNone/>
              <a:defRPr/>
            </a:pPr>
            <a:endParaRPr lang="de-DE" sz="2400" dirty="0"/>
          </a:p>
        </p:txBody>
      </p:sp>
      <p:sp>
        <p:nvSpPr>
          <p:cNvPr id="104452" name="Rectangle 4">
            <a:extLst>
              <a:ext uri="{FF2B5EF4-FFF2-40B4-BE49-F238E27FC236}">
                <a16:creationId xmlns:a16="http://schemas.microsoft.com/office/drawing/2014/main" id="{56317747-1D07-4665-92E9-0CF99DC585DE}"/>
              </a:ext>
            </a:extLst>
          </p:cNvPr>
          <p:cNvSpPr>
            <a:spLocks noGrp="1" noChangeArrowheads="1"/>
          </p:cNvSpPr>
          <p:nvPr>
            <p:ph sz="half" idx="2"/>
          </p:nvPr>
        </p:nvSpPr>
        <p:spPr>
          <a:xfrm>
            <a:off x="468313" y="1989138"/>
            <a:ext cx="4038600" cy="4608512"/>
          </a:xfrm>
        </p:spPr>
        <p:txBody>
          <a:bodyPr>
            <a:normAutofit fontScale="92500" lnSpcReduction="10000"/>
          </a:bodyPr>
          <a:lstStyle/>
          <a:p>
            <a:pPr marL="0" indent="0" eaLnBrk="1" hangingPunct="1">
              <a:buFont typeface="Wingdings" panose="05000000000000000000" pitchFamily="2" charset="2"/>
              <a:buNone/>
              <a:defRPr/>
            </a:pPr>
            <a:r>
              <a:rPr lang="de-DE" sz="2400" b="1" dirty="0"/>
              <a:t>Griechisch</a:t>
            </a:r>
          </a:p>
          <a:p>
            <a:pPr marL="0" indent="0" eaLnBrk="1" hangingPunct="1">
              <a:buFont typeface="Wingdings" panose="05000000000000000000" pitchFamily="2" charset="2"/>
              <a:buNone/>
              <a:defRPr/>
            </a:pPr>
            <a:r>
              <a:rPr lang="de-DE" sz="2400" dirty="0"/>
              <a:t>Der Mensch ist „das</a:t>
            </a:r>
          </a:p>
          <a:p>
            <a:pPr marL="0" indent="0" eaLnBrk="1" hangingPunct="1">
              <a:buFont typeface="Wingdings" panose="05000000000000000000" pitchFamily="2" charset="2"/>
              <a:buNone/>
              <a:defRPr/>
            </a:pPr>
            <a:r>
              <a:rPr lang="de-DE" sz="2400" dirty="0"/>
              <a:t>Maß aller Dinge“.</a:t>
            </a:r>
          </a:p>
          <a:p>
            <a:pPr marL="0" indent="0" eaLnBrk="1" hangingPunct="1">
              <a:buFont typeface="Wingdings" panose="05000000000000000000" pitchFamily="2" charset="2"/>
              <a:buNone/>
              <a:defRPr/>
            </a:pPr>
            <a:r>
              <a:rPr lang="de-DE" sz="2400" dirty="0"/>
              <a:t>(Protagoras)</a:t>
            </a:r>
          </a:p>
          <a:p>
            <a:pPr marL="0" indent="0" eaLnBrk="1" hangingPunct="1">
              <a:buFont typeface="Wingdings" panose="05000000000000000000" pitchFamily="2" charset="2"/>
              <a:buNone/>
              <a:defRPr/>
            </a:pPr>
            <a:r>
              <a:rPr lang="de-DE" sz="2400" dirty="0"/>
              <a:t>Mensch ist Mitte</a:t>
            </a:r>
          </a:p>
          <a:p>
            <a:pPr marL="0" indent="0" eaLnBrk="1" hangingPunct="1">
              <a:buFont typeface="Wingdings" panose="05000000000000000000" pitchFamily="2" charset="2"/>
              <a:buNone/>
              <a:defRPr/>
            </a:pPr>
            <a:r>
              <a:rPr lang="de-DE" sz="2400" dirty="0"/>
              <a:t>„</a:t>
            </a:r>
            <a:r>
              <a:rPr lang="de-DE" sz="2400" dirty="0" err="1"/>
              <a:t>Anthropozentrik</a:t>
            </a:r>
            <a:r>
              <a:rPr lang="de-DE" sz="2400" dirty="0"/>
              <a:t>“</a:t>
            </a:r>
          </a:p>
          <a:p>
            <a:pPr marL="0" indent="0" eaLnBrk="1" hangingPunct="1">
              <a:buFont typeface="Wingdings" panose="05000000000000000000" pitchFamily="2" charset="2"/>
              <a:buNone/>
              <a:defRPr/>
            </a:pPr>
            <a:r>
              <a:rPr lang="de-DE" sz="2400" dirty="0"/>
              <a:t>„Autonome Vernunft“</a:t>
            </a:r>
          </a:p>
          <a:p>
            <a:pPr marL="0" indent="0" eaLnBrk="1" hangingPunct="1">
              <a:buFont typeface="Wingdings" panose="05000000000000000000" pitchFamily="2" charset="2"/>
              <a:buNone/>
              <a:defRPr/>
            </a:pPr>
            <a:endParaRPr lang="de-DE" sz="2400" dirty="0"/>
          </a:p>
          <a:p>
            <a:pPr marL="0" indent="0" eaLnBrk="1" hangingPunct="1">
              <a:buFont typeface="Wingdings" panose="05000000000000000000" pitchFamily="2" charset="2"/>
              <a:buNone/>
              <a:defRPr/>
            </a:pPr>
            <a:br>
              <a:rPr lang="de-DE" sz="2400" dirty="0"/>
            </a:br>
            <a:br>
              <a:rPr lang="de-DE" sz="2400" dirty="0"/>
            </a:br>
            <a:endParaRPr lang="de-DE" sz="2400" dirty="0"/>
          </a:p>
          <a:p>
            <a:pPr marL="0" indent="0" eaLnBrk="1" hangingPunct="1">
              <a:buFont typeface="Wingdings" panose="05000000000000000000" pitchFamily="2" charset="2"/>
              <a:buNone/>
              <a:defRPr/>
            </a:pPr>
            <a:r>
              <a:rPr lang="de-DE" sz="2400" dirty="0"/>
              <a:t>„Erkenne dich selbst!“</a:t>
            </a:r>
          </a:p>
          <a:p>
            <a:pPr marL="0" indent="0" eaLnBrk="1" hangingPunct="1">
              <a:buFont typeface="Wingdings" panose="05000000000000000000" pitchFamily="2" charset="2"/>
              <a:buNone/>
              <a:defRPr/>
            </a:pPr>
            <a:r>
              <a:rPr lang="de-DE" sz="2400" dirty="0"/>
              <a:t>(</a:t>
            </a:r>
            <a:r>
              <a:rPr lang="de-DE" sz="2400" dirty="0" err="1"/>
              <a:t>gnothi</a:t>
            </a:r>
            <a:r>
              <a:rPr lang="de-DE" sz="2400" dirty="0"/>
              <a:t> </a:t>
            </a:r>
            <a:r>
              <a:rPr lang="de-DE" sz="2400" dirty="0" err="1"/>
              <a:t>seauton</a:t>
            </a:r>
            <a:r>
              <a:rPr lang="de-DE" sz="2400" dirty="0"/>
              <a:t> – Sokrates)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0F2E77D-5715-455B-ADB0-B8FBEC3C680F}"/>
              </a:ext>
            </a:extLst>
          </p:cNvPr>
          <p:cNvPicPr>
            <a:picLocks noChangeAspect="1"/>
          </p:cNvPicPr>
          <p:nvPr/>
        </p:nvPicPr>
        <p:blipFill>
          <a:blip r:embed="rId2"/>
          <a:stretch>
            <a:fillRect/>
          </a:stretch>
        </p:blipFill>
        <p:spPr>
          <a:xfrm>
            <a:off x="-36095" y="-75851"/>
            <a:ext cx="4625009" cy="3468757"/>
          </a:xfrm>
          <a:prstGeom prst="rect">
            <a:avLst/>
          </a:prstGeom>
        </p:spPr>
      </p:pic>
      <p:pic>
        <p:nvPicPr>
          <p:cNvPr id="6" name="Grafik 5">
            <a:extLst>
              <a:ext uri="{FF2B5EF4-FFF2-40B4-BE49-F238E27FC236}">
                <a16:creationId xmlns:a16="http://schemas.microsoft.com/office/drawing/2014/main" id="{03696FEA-5200-4F23-BF99-79C60FC64F00}"/>
              </a:ext>
            </a:extLst>
          </p:cNvPr>
          <p:cNvPicPr>
            <a:picLocks noChangeAspect="1"/>
          </p:cNvPicPr>
          <p:nvPr/>
        </p:nvPicPr>
        <p:blipFill>
          <a:blip r:embed="rId3"/>
          <a:stretch>
            <a:fillRect/>
          </a:stretch>
        </p:blipFill>
        <p:spPr>
          <a:xfrm>
            <a:off x="4572000" y="3429000"/>
            <a:ext cx="4572000" cy="3429000"/>
          </a:xfrm>
          <a:prstGeom prst="rect">
            <a:avLst/>
          </a:prstGeom>
        </p:spPr>
      </p:pic>
      <p:pic>
        <p:nvPicPr>
          <p:cNvPr id="7" name="Grafik 6">
            <a:extLst>
              <a:ext uri="{FF2B5EF4-FFF2-40B4-BE49-F238E27FC236}">
                <a16:creationId xmlns:a16="http://schemas.microsoft.com/office/drawing/2014/main" id="{8D0DD2FC-B746-4AE7-B38D-08BBBA5A5CAF}"/>
              </a:ext>
            </a:extLst>
          </p:cNvPr>
          <p:cNvPicPr>
            <a:picLocks noChangeAspect="1"/>
          </p:cNvPicPr>
          <p:nvPr/>
        </p:nvPicPr>
        <p:blipFill>
          <a:blip r:embed="rId4"/>
          <a:stretch>
            <a:fillRect/>
          </a:stretch>
        </p:blipFill>
        <p:spPr>
          <a:xfrm>
            <a:off x="1" y="4275756"/>
            <a:ext cx="4572000" cy="2570480"/>
          </a:xfrm>
          <a:prstGeom prst="rect">
            <a:avLst/>
          </a:prstGeom>
        </p:spPr>
      </p:pic>
    </p:spTree>
    <p:extLst>
      <p:ext uri="{BB962C8B-B14F-4D97-AF65-F5344CB8AC3E}">
        <p14:creationId xmlns:p14="http://schemas.microsoft.com/office/powerpoint/2010/main" val="41163112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Line 2">
            <a:extLst>
              <a:ext uri="{FF2B5EF4-FFF2-40B4-BE49-F238E27FC236}">
                <a16:creationId xmlns:a16="http://schemas.microsoft.com/office/drawing/2014/main" id="{278B6B52-5231-4F0F-8197-B5F5D56270F5}"/>
              </a:ext>
            </a:extLst>
          </p:cNvPr>
          <p:cNvSpPr>
            <a:spLocks noChangeShapeType="1"/>
          </p:cNvSpPr>
          <p:nvPr/>
        </p:nvSpPr>
        <p:spPr bwMode="auto">
          <a:xfrm flipV="1">
            <a:off x="5003800" y="4868863"/>
            <a:ext cx="0" cy="792162"/>
          </a:xfrm>
          <a:prstGeom prst="line">
            <a:avLst/>
          </a:prstGeom>
          <a:noFill/>
          <a:ln w="50800">
            <a:solidFill>
              <a:srgbClr val="000000"/>
            </a:solidFill>
            <a:round/>
            <a:headEnd type="none" w="lg" len="sm"/>
            <a:tailEnd type="triangle" w="lg" len="sm"/>
          </a:ln>
          <a:extLst>
            <a:ext uri="{909E8E84-426E-40DD-AFC4-6F175D3DCCD1}">
              <a14:hiddenFill xmlns:a14="http://schemas.microsoft.com/office/drawing/2010/main">
                <a:noFill/>
              </a14:hiddenFill>
            </a:ext>
          </a:extLst>
        </p:spPr>
        <p:txBody>
          <a:bodyPr/>
          <a:lstStyle/>
          <a:p>
            <a:endParaRPr lang="de-AT"/>
          </a:p>
        </p:txBody>
      </p:sp>
      <p:sp>
        <p:nvSpPr>
          <p:cNvPr id="3075" name="Line 3">
            <a:extLst>
              <a:ext uri="{FF2B5EF4-FFF2-40B4-BE49-F238E27FC236}">
                <a16:creationId xmlns:a16="http://schemas.microsoft.com/office/drawing/2014/main" id="{5542AB2C-0792-445B-8965-52A3428D912E}"/>
              </a:ext>
            </a:extLst>
          </p:cNvPr>
          <p:cNvSpPr>
            <a:spLocks noChangeShapeType="1"/>
          </p:cNvSpPr>
          <p:nvPr/>
        </p:nvSpPr>
        <p:spPr bwMode="auto">
          <a:xfrm flipV="1">
            <a:off x="5364163" y="5157788"/>
            <a:ext cx="1587" cy="458787"/>
          </a:xfrm>
          <a:prstGeom prst="line">
            <a:avLst/>
          </a:prstGeom>
          <a:noFill/>
          <a:ln w="50800">
            <a:solidFill>
              <a:srgbClr val="000000"/>
            </a:solidFill>
            <a:round/>
            <a:headEnd type="none" w="lg" len="sm"/>
            <a:tailEnd type="triangle" w="lg" len="sm"/>
          </a:ln>
          <a:extLst>
            <a:ext uri="{909E8E84-426E-40DD-AFC4-6F175D3DCCD1}">
              <a14:hiddenFill xmlns:a14="http://schemas.microsoft.com/office/drawing/2010/main">
                <a:noFill/>
              </a14:hiddenFill>
            </a:ext>
          </a:extLst>
        </p:spPr>
        <p:txBody>
          <a:bodyPr/>
          <a:lstStyle/>
          <a:p>
            <a:endParaRPr lang="de-AT"/>
          </a:p>
        </p:txBody>
      </p:sp>
      <p:sp>
        <p:nvSpPr>
          <p:cNvPr id="3076" name="Line 4">
            <a:extLst>
              <a:ext uri="{FF2B5EF4-FFF2-40B4-BE49-F238E27FC236}">
                <a16:creationId xmlns:a16="http://schemas.microsoft.com/office/drawing/2014/main" id="{B30ACECE-2464-435E-A822-87F9B83A3CDE}"/>
              </a:ext>
            </a:extLst>
          </p:cNvPr>
          <p:cNvSpPr>
            <a:spLocks noChangeShapeType="1"/>
          </p:cNvSpPr>
          <p:nvPr/>
        </p:nvSpPr>
        <p:spPr bwMode="auto">
          <a:xfrm flipH="1" flipV="1">
            <a:off x="5770563" y="4419600"/>
            <a:ext cx="25400" cy="1241425"/>
          </a:xfrm>
          <a:prstGeom prst="line">
            <a:avLst/>
          </a:prstGeom>
          <a:noFill/>
          <a:ln w="50800">
            <a:solidFill>
              <a:srgbClr val="000000"/>
            </a:solidFill>
            <a:round/>
            <a:headEnd type="none" w="lg" len="sm"/>
            <a:tailEnd type="triangle" w="lg" len="sm"/>
          </a:ln>
          <a:extLst>
            <a:ext uri="{909E8E84-426E-40DD-AFC4-6F175D3DCCD1}">
              <a14:hiddenFill xmlns:a14="http://schemas.microsoft.com/office/drawing/2010/main">
                <a:noFill/>
              </a14:hiddenFill>
            </a:ext>
          </a:extLst>
        </p:spPr>
        <p:txBody>
          <a:bodyPr/>
          <a:lstStyle/>
          <a:p>
            <a:endParaRPr lang="de-AT"/>
          </a:p>
        </p:txBody>
      </p:sp>
      <p:sp>
        <p:nvSpPr>
          <p:cNvPr id="3077" name="Line 5">
            <a:extLst>
              <a:ext uri="{FF2B5EF4-FFF2-40B4-BE49-F238E27FC236}">
                <a16:creationId xmlns:a16="http://schemas.microsoft.com/office/drawing/2014/main" id="{F685A54E-DB52-426E-9DCF-CC49A77906B0}"/>
              </a:ext>
            </a:extLst>
          </p:cNvPr>
          <p:cNvSpPr>
            <a:spLocks noChangeShapeType="1"/>
          </p:cNvSpPr>
          <p:nvPr/>
        </p:nvSpPr>
        <p:spPr bwMode="auto">
          <a:xfrm flipH="1">
            <a:off x="4284663" y="2039938"/>
            <a:ext cx="22225" cy="3621087"/>
          </a:xfrm>
          <a:prstGeom prst="line">
            <a:avLst/>
          </a:prstGeom>
          <a:noFill/>
          <a:ln w="50800">
            <a:solidFill>
              <a:srgbClr val="000000"/>
            </a:solidFill>
            <a:round/>
            <a:headEnd type="none" w="lg" len="sm"/>
            <a:tailEnd type="triangle" w="lg" len="sm"/>
          </a:ln>
          <a:extLst>
            <a:ext uri="{909E8E84-426E-40DD-AFC4-6F175D3DCCD1}">
              <a14:hiddenFill xmlns:a14="http://schemas.microsoft.com/office/drawing/2010/main">
                <a:noFill/>
              </a14:hiddenFill>
            </a:ext>
          </a:extLst>
        </p:spPr>
        <p:txBody>
          <a:bodyPr/>
          <a:lstStyle/>
          <a:p>
            <a:endParaRPr lang="de-AT"/>
          </a:p>
        </p:txBody>
      </p:sp>
      <p:sp>
        <p:nvSpPr>
          <p:cNvPr id="3078" name="Rectangle 6">
            <a:extLst>
              <a:ext uri="{FF2B5EF4-FFF2-40B4-BE49-F238E27FC236}">
                <a16:creationId xmlns:a16="http://schemas.microsoft.com/office/drawing/2014/main" id="{52CB6EAA-8159-45B7-A2EA-13356FF3ACA2}"/>
              </a:ext>
            </a:extLst>
          </p:cNvPr>
          <p:cNvSpPr>
            <a:spLocks noChangeArrowheads="1"/>
          </p:cNvSpPr>
          <p:nvPr/>
        </p:nvSpPr>
        <p:spPr bwMode="auto">
          <a:xfrm>
            <a:off x="971550" y="5013325"/>
            <a:ext cx="20986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lIns="12700" tIns="12700" rIns="12700" bIns="12700"/>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400" b="1">
                <a:latin typeface="Arial" panose="020B0604020202020204" pitchFamily="34" charset="0"/>
                <a:cs typeface="Times New Roman" panose="02020603050405020304" pitchFamily="18" charset="0"/>
              </a:rPr>
              <a:t>EVANGELIUM</a:t>
            </a:r>
            <a:endParaRPr lang="de-DE" altLang="de-DE" sz="2400">
              <a:latin typeface="Arial" panose="020B0604020202020204" pitchFamily="34" charset="0"/>
            </a:endParaRPr>
          </a:p>
        </p:txBody>
      </p:sp>
      <p:sp>
        <p:nvSpPr>
          <p:cNvPr id="3079" name="Rectangle 7">
            <a:extLst>
              <a:ext uri="{FF2B5EF4-FFF2-40B4-BE49-F238E27FC236}">
                <a16:creationId xmlns:a16="http://schemas.microsoft.com/office/drawing/2014/main" id="{CD5A0DA5-EBBB-4135-9379-724E1848C0CF}"/>
              </a:ext>
            </a:extLst>
          </p:cNvPr>
          <p:cNvSpPr>
            <a:spLocks noChangeArrowheads="1"/>
          </p:cNvSpPr>
          <p:nvPr/>
        </p:nvSpPr>
        <p:spPr bwMode="auto">
          <a:xfrm>
            <a:off x="6135688" y="4978400"/>
            <a:ext cx="1604962"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lIns="12700" tIns="12700" rIns="12700" bIns="12700"/>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400" b="1">
                <a:latin typeface="Arial" panose="020B0604020202020204" pitchFamily="34" charset="0"/>
                <a:cs typeface="Times New Roman" panose="02020603050405020304" pitchFamily="18" charset="0"/>
              </a:rPr>
              <a:t>RELIGION</a:t>
            </a:r>
            <a:endParaRPr lang="de-DE" altLang="de-DE" sz="2400">
              <a:latin typeface="Arial" panose="020B0604020202020204" pitchFamily="34" charset="0"/>
            </a:endParaRPr>
          </a:p>
        </p:txBody>
      </p:sp>
      <p:sp>
        <p:nvSpPr>
          <p:cNvPr id="3080" name="Text Box 8">
            <a:extLst>
              <a:ext uri="{FF2B5EF4-FFF2-40B4-BE49-F238E27FC236}">
                <a16:creationId xmlns:a16="http://schemas.microsoft.com/office/drawing/2014/main" id="{4DDC6B6D-4CF0-4B20-B1A8-B58E06F2E1FC}"/>
              </a:ext>
            </a:extLst>
          </p:cNvPr>
          <p:cNvSpPr txBox="1">
            <a:spLocks noChangeArrowheads="1"/>
          </p:cNvSpPr>
          <p:nvPr/>
        </p:nvSpPr>
        <p:spPr bwMode="auto">
          <a:xfrm>
            <a:off x="3086100" y="3997325"/>
            <a:ext cx="1014413"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400">
                <a:latin typeface="Times New Roman" panose="02020603050405020304" pitchFamily="18" charset="0"/>
                <a:cs typeface="Times New Roman" panose="02020603050405020304" pitchFamily="18" charset="0"/>
                <a:sym typeface="Wingdings" panose="05000000000000000000" pitchFamily="2" charset="2"/>
              </a:rPr>
              <a:t></a:t>
            </a:r>
            <a:r>
              <a:rPr lang="de-DE" altLang="de-DE" sz="2400">
                <a:latin typeface="Arial" panose="020B0604020202020204" pitchFamily="34" charset="0"/>
                <a:cs typeface="Times New Roman" panose="02020603050405020304" pitchFamily="18" charset="0"/>
              </a:rPr>
              <a:t>   </a:t>
            </a:r>
            <a:r>
              <a:rPr lang="de-DE" altLang="de-DE" sz="240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3081" name="Line 9">
            <a:extLst>
              <a:ext uri="{FF2B5EF4-FFF2-40B4-BE49-F238E27FC236}">
                <a16:creationId xmlns:a16="http://schemas.microsoft.com/office/drawing/2014/main" id="{B3DFEBBD-D405-4008-B030-47A5ECD10507}"/>
              </a:ext>
            </a:extLst>
          </p:cNvPr>
          <p:cNvSpPr>
            <a:spLocks noChangeShapeType="1"/>
          </p:cNvSpPr>
          <p:nvPr/>
        </p:nvSpPr>
        <p:spPr bwMode="auto">
          <a:xfrm flipH="1" flipV="1">
            <a:off x="3543300" y="3000375"/>
            <a:ext cx="20638" cy="2589213"/>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de-AT"/>
          </a:p>
        </p:txBody>
      </p:sp>
      <p:sp>
        <p:nvSpPr>
          <p:cNvPr id="3082" name="Rectangle 10">
            <a:extLst>
              <a:ext uri="{FF2B5EF4-FFF2-40B4-BE49-F238E27FC236}">
                <a16:creationId xmlns:a16="http://schemas.microsoft.com/office/drawing/2014/main" id="{F467F727-8497-438D-AA72-CAB9BFADA6BC}"/>
              </a:ext>
            </a:extLst>
          </p:cNvPr>
          <p:cNvSpPr>
            <a:spLocks noChangeArrowheads="1"/>
          </p:cNvSpPr>
          <p:nvPr/>
        </p:nvSpPr>
        <p:spPr bwMode="auto">
          <a:xfrm>
            <a:off x="1636713" y="282575"/>
            <a:ext cx="481647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de-DE" altLang="de-DE" sz="2400">
                <a:latin typeface="Arial" panose="020B0604020202020204" pitchFamily="34" charset="0"/>
                <a:cs typeface="Times New Roman" panose="02020603050405020304" pitchFamily="18" charset="0"/>
              </a:rPr>
              <a:t>Der Weg zu Gott : </a:t>
            </a:r>
            <a:endParaRPr lang="de-DE" altLang="de-DE" sz="2400">
              <a:latin typeface="Arial" panose="020B0604020202020204" pitchFamily="34" charset="0"/>
            </a:endParaRPr>
          </a:p>
          <a:p>
            <a:pPr algn="ctr">
              <a:spcBef>
                <a:spcPct val="0"/>
              </a:spcBef>
              <a:buClrTx/>
              <a:buSzTx/>
              <a:buFontTx/>
              <a:buNone/>
            </a:pPr>
            <a:r>
              <a:rPr lang="de-DE" altLang="de-DE" sz="2400">
                <a:latin typeface="Arial" panose="020B0604020202020204" pitchFamily="34" charset="0"/>
                <a:cs typeface="Times New Roman" panose="02020603050405020304" pitchFamily="18" charset="0"/>
              </a:rPr>
              <a:t>im Evangelium und in der Religion</a:t>
            </a:r>
          </a:p>
          <a:p>
            <a:pPr algn="ctr">
              <a:spcBef>
                <a:spcPct val="0"/>
              </a:spcBef>
              <a:buClrTx/>
              <a:buSzTx/>
              <a:buFontTx/>
              <a:buNone/>
            </a:pPr>
            <a:r>
              <a:rPr lang="de-DE" altLang="de-DE" sz="3600" b="1">
                <a:latin typeface="Arial" panose="020B0604020202020204" pitchFamily="34" charset="0"/>
                <a:cs typeface="Times New Roman" panose="02020603050405020304" pitchFamily="18" charset="0"/>
              </a:rPr>
              <a:t>   </a:t>
            </a:r>
            <a:r>
              <a:rPr lang="de-DE" altLang="de-DE" sz="2400" b="1">
                <a:latin typeface="Arial" panose="020B0604020202020204" pitchFamily="34" charset="0"/>
                <a:cs typeface="Times New Roman" panose="02020603050405020304" pitchFamily="18" charset="0"/>
              </a:rPr>
              <a:t>GOTT</a:t>
            </a:r>
            <a:endParaRPr lang="de-DE" altLang="de-DE" sz="2400">
              <a:latin typeface="Arial" panose="020B0604020202020204" pitchFamily="34" charset="0"/>
            </a:endParaRPr>
          </a:p>
        </p:txBody>
      </p:sp>
      <p:sp>
        <p:nvSpPr>
          <p:cNvPr id="3083" name="Rectangle 11">
            <a:extLst>
              <a:ext uri="{FF2B5EF4-FFF2-40B4-BE49-F238E27FC236}">
                <a16:creationId xmlns:a16="http://schemas.microsoft.com/office/drawing/2014/main" id="{6DA880EC-1DD0-4CE9-999B-87CD0474E33F}"/>
              </a:ext>
            </a:extLst>
          </p:cNvPr>
          <p:cNvSpPr>
            <a:spLocks noChangeArrowheads="1"/>
          </p:cNvSpPr>
          <p:nvPr/>
        </p:nvSpPr>
        <p:spPr bwMode="auto">
          <a:xfrm>
            <a:off x="3779838" y="5715000"/>
            <a:ext cx="150653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br>
              <a:rPr lang="de-DE" altLang="de-DE" sz="900">
                <a:latin typeface="Arial" panose="020B0604020202020204" pitchFamily="34" charset="0"/>
              </a:rPr>
            </a:br>
            <a:endParaRPr lang="de-DE" altLang="de-DE" sz="1800">
              <a:latin typeface="Arial" panose="020B0604020202020204" pitchFamily="34" charset="0"/>
            </a:endParaRPr>
          </a:p>
          <a:p>
            <a:pPr>
              <a:spcBef>
                <a:spcPct val="0"/>
              </a:spcBef>
              <a:buClrTx/>
              <a:buSzTx/>
              <a:buFontTx/>
              <a:buNone/>
            </a:pPr>
            <a:r>
              <a:rPr lang="de-DE" altLang="de-DE" sz="2400" b="1">
                <a:latin typeface="Arial" panose="020B0604020202020204" pitchFamily="34" charset="0"/>
                <a:cs typeface="Times New Roman" panose="02020603050405020304" pitchFamily="18" charset="0"/>
              </a:rPr>
              <a:t>MENSCH</a:t>
            </a:r>
            <a:endParaRPr lang="de-DE" altLang="de-DE" sz="900">
              <a:latin typeface="Arial" panose="020B0604020202020204" pitchFamily="34" charset="0"/>
            </a:endParaRPr>
          </a:p>
          <a:p>
            <a:pPr>
              <a:spcBef>
                <a:spcPct val="0"/>
              </a:spcBef>
              <a:buClrTx/>
              <a:buSzTx/>
              <a:buFontTx/>
              <a:buNone/>
            </a:pPr>
            <a:endParaRPr lang="de-DE" altLang="de-DE" sz="1800">
              <a:latin typeface="Arial" panose="020B0604020202020204" pitchFamily="34" charset="0"/>
            </a:endParaRPr>
          </a:p>
        </p:txBody>
      </p:sp>
      <p:sp>
        <p:nvSpPr>
          <p:cNvPr id="3084" name="Line 12">
            <a:extLst>
              <a:ext uri="{FF2B5EF4-FFF2-40B4-BE49-F238E27FC236}">
                <a16:creationId xmlns:a16="http://schemas.microsoft.com/office/drawing/2014/main" id="{7F9B0366-34F6-445F-A7D5-6B45DFF43E69}"/>
              </a:ext>
            </a:extLst>
          </p:cNvPr>
          <p:cNvSpPr>
            <a:spLocks noChangeShapeType="1"/>
          </p:cNvSpPr>
          <p:nvPr/>
        </p:nvSpPr>
        <p:spPr bwMode="auto">
          <a:xfrm>
            <a:off x="2051050" y="4149725"/>
            <a:ext cx="1081088" cy="0"/>
          </a:xfrm>
          <a:prstGeom prst="line">
            <a:avLst/>
          </a:prstGeom>
          <a:noFill/>
          <a:ln w="571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085" name="Line 13">
            <a:extLst>
              <a:ext uri="{FF2B5EF4-FFF2-40B4-BE49-F238E27FC236}">
                <a16:creationId xmlns:a16="http://schemas.microsoft.com/office/drawing/2014/main" id="{4A96510F-FF99-445C-9ED0-1D6B82309298}"/>
              </a:ext>
            </a:extLst>
          </p:cNvPr>
          <p:cNvSpPr>
            <a:spLocks noChangeShapeType="1"/>
          </p:cNvSpPr>
          <p:nvPr/>
        </p:nvSpPr>
        <p:spPr bwMode="auto">
          <a:xfrm>
            <a:off x="3995738" y="4149725"/>
            <a:ext cx="2663825" cy="0"/>
          </a:xfrm>
          <a:prstGeom prst="line">
            <a:avLst/>
          </a:prstGeom>
          <a:noFill/>
          <a:ln w="571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086" name="Line 14">
            <a:extLst>
              <a:ext uri="{FF2B5EF4-FFF2-40B4-BE49-F238E27FC236}">
                <a16:creationId xmlns:a16="http://schemas.microsoft.com/office/drawing/2014/main" id="{5DD97DAB-EC5B-4569-9EEB-4628D4CF04D2}"/>
              </a:ext>
            </a:extLst>
          </p:cNvPr>
          <p:cNvSpPr>
            <a:spLocks noChangeShapeType="1"/>
          </p:cNvSpPr>
          <p:nvPr/>
        </p:nvSpPr>
        <p:spPr bwMode="auto">
          <a:xfrm>
            <a:off x="2051050" y="4365625"/>
            <a:ext cx="1081088" cy="0"/>
          </a:xfrm>
          <a:prstGeom prst="line">
            <a:avLst/>
          </a:prstGeom>
          <a:noFill/>
          <a:ln w="571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087" name="Line 15">
            <a:extLst>
              <a:ext uri="{FF2B5EF4-FFF2-40B4-BE49-F238E27FC236}">
                <a16:creationId xmlns:a16="http://schemas.microsoft.com/office/drawing/2014/main" id="{7A87449F-80E4-453A-B26F-4CED02FA987B}"/>
              </a:ext>
            </a:extLst>
          </p:cNvPr>
          <p:cNvSpPr>
            <a:spLocks noChangeShapeType="1"/>
          </p:cNvSpPr>
          <p:nvPr/>
        </p:nvSpPr>
        <p:spPr bwMode="auto">
          <a:xfrm>
            <a:off x="3995738" y="4365625"/>
            <a:ext cx="2663825" cy="0"/>
          </a:xfrm>
          <a:prstGeom prst="line">
            <a:avLst/>
          </a:prstGeom>
          <a:noFill/>
          <a:ln w="571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503844" y="196296"/>
            <a:ext cx="5600700" cy="857250"/>
          </a:xfrm>
        </p:spPr>
        <p:txBody>
          <a:bodyPr>
            <a:noAutofit/>
          </a:bodyPr>
          <a:lstStyle/>
          <a:p>
            <a:pPr eaLnBrk="1" hangingPunct="1">
              <a:defRPr/>
            </a:pPr>
            <a:r>
              <a:rPr lang="de-DE" sz="2400" b="1" dirty="0"/>
              <a:t>Gott auf der Anklagebank</a:t>
            </a:r>
            <a:br>
              <a:rPr lang="de-DE" sz="2400" b="1" dirty="0"/>
            </a:br>
            <a:r>
              <a:rPr lang="de-DE" sz="2400" b="1" dirty="0"/>
              <a:t>Römer 3.1-8</a:t>
            </a:r>
            <a:endParaRPr lang="de-DE" sz="2100" b="1" dirty="0"/>
          </a:p>
        </p:txBody>
      </p:sp>
      <p:sp>
        <p:nvSpPr>
          <p:cNvPr id="15363" name="Rectangle 3"/>
          <p:cNvSpPr>
            <a:spLocks noGrp="1" noChangeArrowheads="1"/>
          </p:cNvSpPr>
          <p:nvPr>
            <p:ph type="body" idx="1"/>
          </p:nvPr>
        </p:nvSpPr>
        <p:spPr>
          <a:xfrm>
            <a:off x="1187624" y="1268760"/>
            <a:ext cx="7272808" cy="5400600"/>
          </a:xfrm>
        </p:spPr>
        <p:txBody>
          <a:bodyPr>
            <a:normAutofit fontScale="92500" lnSpcReduction="10000"/>
          </a:bodyPr>
          <a:lstStyle/>
          <a:p>
            <a:pPr eaLnBrk="1" hangingPunct="1">
              <a:lnSpc>
                <a:spcPct val="80000"/>
              </a:lnSpc>
              <a:defRPr/>
            </a:pPr>
            <a:r>
              <a:rPr lang="de-DE" sz="2600" dirty="0"/>
              <a:t>Missbrauchte Vernunft („Autonome Vernunft“) – wir begegnen hier einem Menschen, der alles (viel) über Gott weiß – </a:t>
            </a:r>
            <a:r>
              <a:rPr lang="de-DE" sz="2600" u="sng" dirty="0"/>
              <a:t>und der sein Wissen über Gott als Waffe gegen Gott benutzt. </a:t>
            </a:r>
          </a:p>
          <a:p>
            <a:pPr eaLnBrk="1" hangingPunct="1">
              <a:lnSpc>
                <a:spcPct val="80000"/>
              </a:lnSpc>
              <a:defRPr/>
            </a:pPr>
            <a:r>
              <a:rPr lang="de-DE" sz="2600" u="sng" dirty="0"/>
              <a:t>Gott soll auf die Anklagebank – er soll sich vor Menschen rechtfertigen und verantworten! Dieser Mensch will selber auf den Thron!</a:t>
            </a:r>
            <a:br>
              <a:rPr lang="de-DE" sz="2600" u="sng" dirty="0"/>
            </a:br>
            <a:endParaRPr lang="de-DE" sz="2600" u="sng" dirty="0"/>
          </a:p>
          <a:p>
            <a:pPr eaLnBrk="1" hangingPunct="1">
              <a:lnSpc>
                <a:spcPct val="80000"/>
              </a:lnSpc>
              <a:defRPr/>
            </a:pPr>
            <a:r>
              <a:rPr lang="de-DE" sz="2600" dirty="0"/>
              <a:t> </a:t>
            </a:r>
            <a:r>
              <a:rPr lang="de-DE" sz="2600" b="1" u="sng" dirty="0"/>
              <a:t>Vier Argumente sind im Text erkennbar:</a:t>
            </a:r>
          </a:p>
          <a:p>
            <a:pPr eaLnBrk="1" hangingPunct="1">
              <a:lnSpc>
                <a:spcPct val="80000"/>
              </a:lnSpc>
              <a:defRPr/>
            </a:pPr>
            <a:r>
              <a:rPr lang="de-DE" sz="2600" b="1" dirty="0"/>
              <a:t>1. Argument:</a:t>
            </a:r>
            <a:br>
              <a:rPr lang="de-DE" sz="2600" b="1" dirty="0"/>
            </a:br>
            <a:r>
              <a:rPr lang="de-DE" sz="2600" b="1" dirty="0"/>
              <a:t>„Die Juden haben ja gar keinen Vorzug!“</a:t>
            </a:r>
          </a:p>
          <a:p>
            <a:pPr eaLnBrk="1" hangingPunct="1">
              <a:lnSpc>
                <a:spcPct val="80000"/>
              </a:lnSpc>
              <a:defRPr/>
            </a:pPr>
            <a:r>
              <a:rPr lang="de-DE" sz="2600" dirty="0"/>
              <a:t>Antwort: „Doch ihnen ist anvertraut, was Gott geredet hat.“ (Das Gesetz hatte Vorteile: ein anderes Leben – Schutz! Und: das Gesetz war die Weisung für den Umgang mit Gott; im „Gesetz“ finden wir immer beides: das Gebot – und die Einladung zum Glauben und zu einer Beziehung mit Gott)</a:t>
            </a:r>
            <a:br>
              <a:rPr lang="de-DE" sz="2600" dirty="0"/>
            </a:br>
            <a:endParaRPr lang="de-DE" sz="3000" dirty="0"/>
          </a:p>
          <a:p>
            <a:pPr eaLnBrk="1" hangingPunct="1">
              <a:lnSpc>
                <a:spcPct val="80000"/>
              </a:lnSpc>
              <a:defRPr/>
            </a:pPr>
            <a:endParaRPr lang="de-DE" dirty="0"/>
          </a:p>
        </p:txBody>
      </p:sp>
    </p:spTree>
    <p:extLst>
      <p:ext uri="{BB962C8B-B14F-4D97-AF65-F5344CB8AC3E}">
        <p14:creationId xmlns:p14="http://schemas.microsoft.com/office/powerpoint/2010/main" val="268005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9DB667-E1E8-44A8-A23C-F2BAF9137C93}"/>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92BEFEC4-2980-423A-8B2F-0A574287261F}"/>
              </a:ext>
            </a:extLst>
          </p:cNvPr>
          <p:cNvSpPr>
            <a:spLocks noGrp="1"/>
          </p:cNvSpPr>
          <p:nvPr>
            <p:ph idx="1"/>
          </p:nvPr>
        </p:nvSpPr>
        <p:spPr/>
        <p:txBody>
          <a:bodyPr>
            <a:normAutofit/>
          </a:bodyPr>
          <a:lstStyle/>
          <a:p>
            <a:pPr>
              <a:lnSpc>
                <a:spcPct val="80000"/>
              </a:lnSpc>
              <a:defRPr/>
            </a:pPr>
            <a:r>
              <a:rPr lang="de-DE" sz="2400" b="1" dirty="0"/>
              <a:t>2. Argument: „Gott ist nicht treu, wenn er sein erwähltes Volk richtet.“</a:t>
            </a:r>
            <a:r>
              <a:rPr lang="de-DE" sz="2400" dirty="0"/>
              <a:t> (Erwählung als „Heilsautomatik“ missverstanden – unabhängig vom Glauben)</a:t>
            </a:r>
          </a:p>
          <a:p>
            <a:pPr>
              <a:lnSpc>
                <a:spcPct val="80000"/>
              </a:lnSpc>
              <a:defRPr/>
            </a:pPr>
            <a:r>
              <a:rPr lang="de-DE" sz="2400" dirty="0"/>
              <a:t>Antwort: Gott ist so gerecht, dass er auch seinem erwählten Volk nichts durchgehen lässt.</a:t>
            </a:r>
          </a:p>
          <a:p>
            <a:pPr>
              <a:lnSpc>
                <a:spcPct val="80000"/>
              </a:lnSpc>
              <a:defRPr/>
            </a:pPr>
            <a:r>
              <a:rPr lang="de-DE" sz="2400" b="1" dirty="0"/>
              <a:t>3. Argument:</a:t>
            </a:r>
            <a:br>
              <a:rPr lang="de-DE" sz="2400" b="1" dirty="0"/>
            </a:br>
            <a:r>
              <a:rPr lang="de-DE" sz="2400" b="1" dirty="0"/>
              <a:t>„Gott braucht meine Dunkelheit (meine Ungerechtigkeit), um darin als Licht (seine Gerechtigkeit) leuchten zu können!“</a:t>
            </a:r>
          </a:p>
          <a:p>
            <a:pPr>
              <a:lnSpc>
                <a:spcPct val="80000"/>
              </a:lnSpc>
              <a:defRPr/>
            </a:pPr>
            <a:r>
              <a:rPr lang="de-DE" sz="2400" dirty="0"/>
              <a:t>Antwort: Du hast keine Ahnung vom Charakter Gottes!</a:t>
            </a:r>
            <a:br>
              <a:rPr lang="de-DE" sz="2400" dirty="0"/>
            </a:br>
            <a:endParaRPr lang="de-AT" dirty="0"/>
          </a:p>
        </p:txBody>
      </p:sp>
    </p:spTree>
    <p:extLst>
      <p:ext uri="{BB962C8B-B14F-4D97-AF65-F5344CB8AC3E}">
        <p14:creationId xmlns:p14="http://schemas.microsoft.com/office/powerpoint/2010/main" val="577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485900" y="1065610"/>
            <a:ext cx="6172200" cy="203597"/>
          </a:xfrm>
        </p:spPr>
        <p:txBody>
          <a:bodyPr>
            <a:normAutofit fontScale="90000"/>
          </a:bodyPr>
          <a:lstStyle/>
          <a:p>
            <a:pPr eaLnBrk="1" hangingPunct="1">
              <a:defRPr/>
            </a:pPr>
            <a:endParaRPr lang="de-AT" sz="3000"/>
          </a:p>
        </p:txBody>
      </p:sp>
      <p:sp>
        <p:nvSpPr>
          <p:cNvPr id="52227" name="Rectangle 3"/>
          <p:cNvSpPr>
            <a:spLocks noGrp="1" noChangeArrowheads="1"/>
          </p:cNvSpPr>
          <p:nvPr>
            <p:ph type="body" idx="1"/>
          </p:nvPr>
        </p:nvSpPr>
        <p:spPr>
          <a:xfrm>
            <a:off x="1485900" y="1484710"/>
            <a:ext cx="6758508" cy="5040634"/>
          </a:xfrm>
        </p:spPr>
        <p:txBody>
          <a:bodyPr>
            <a:normAutofit lnSpcReduction="10000"/>
          </a:bodyPr>
          <a:lstStyle/>
          <a:p>
            <a:pPr eaLnBrk="1" hangingPunct="1">
              <a:lnSpc>
                <a:spcPct val="80000"/>
              </a:lnSpc>
              <a:defRPr/>
            </a:pPr>
            <a:endParaRPr lang="de-DE" sz="1800" dirty="0"/>
          </a:p>
          <a:p>
            <a:pPr eaLnBrk="1" hangingPunct="1">
              <a:lnSpc>
                <a:spcPct val="80000"/>
              </a:lnSpc>
              <a:defRPr/>
            </a:pPr>
            <a:r>
              <a:rPr lang="de-DE" sz="2400" b="1" dirty="0"/>
              <a:t>4. Argument:</a:t>
            </a:r>
            <a:br>
              <a:rPr lang="de-DE" sz="2400" b="1" dirty="0"/>
            </a:br>
            <a:r>
              <a:rPr lang="de-DE" sz="2400" b="1" dirty="0"/>
              <a:t>„Wenn durch meine Sünde (Lüge) die Wahrheit (Wahrhaftigkeit) Gottes so herrlich wird – warum verurteilt er mich dann als Sünder!? </a:t>
            </a:r>
          </a:p>
          <a:p>
            <a:pPr eaLnBrk="1" hangingPunct="1">
              <a:lnSpc>
                <a:spcPct val="80000"/>
              </a:lnSpc>
              <a:defRPr/>
            </a:pPr>
            <a:r>
              <a:rPr lang="de-DE" sz="2400" dirty="0"/>
              <a:t>Antwort: Wenn jemand so argumentiert – deren Verdammnis ist gerecht! </a:t>
            </a:r>
            <a:br>
              <a:rPr lang="de-DE" sz="2400" dirty="0"/>
            </a:br>
            <a:endParaRPr lang="de-DE" sz="2400" dirty="0"/>
          </a:p>
          <a:p>
            <a:pPr eaLnBrk="1" hangingPunct="1">
              <a:lnSpc>
                <a:spcPct val="80000"/>
              </a:lnSpc>
              <a:defRPr/>
            </a:pPr>
            <a:r>
              <a:rPr lang="de-DE" sz="2400" u="sng" dirty="0"/>
              <a:t>Anwendung</a:t>
            </a:r>
            <a:r>
              <a:rPr lang="de-DE" sz="2400" dirty="0"/>
              <a:t>:</a:t>
            </a:r>
          </a:p>
          <a:p>
            <a:pPr eaLnBrk="1" hangingPunct="1">
              <a:lnSpc>
                <a:spcPct val="80000"/>
              </a:lnSpc>
              <a:defRPr/>
            </a:pPr>
            <a:r>
              <a:rPr lang="de-DE" sz="2400" dirty="0"/>
              <a:t>In der Frage nach dem Leid</a:t>
            </a:r>
          </a:p>
          <a:p>
            <a:pPr eaLnBrk="1" hangingPunct="1">
              <a:lnSpc>
                <a:spcPct val="80000"/>
              </a:lnSpc>
              <a:defRPr/>
            </a:pPr>
            <a:r>
              <a:rPr lang="de-DE" sz="2400" dirty="0"/>
              <a:t>„Ich habe die Gabe des Glaubens nicht.“</a:t>
            </a:r>
          </a:p>
          <a:p>
            <a:pPr eaLnBrk="1" hangingPunct="1">
              <a:lnSpc>
                <a:spcPct val="80000"/>
              </a:lnSpc>
              <a:defRPr/>
            </a:pPr>
            <a:r>
              <a:rPr lang="de-DE" sz="2400" dirty="0"/>
              <a:t>„Gnade der Keuschheit“</a:t>
            </a:r>
          </a:p>
          <a:p>
            <a:pPr eaLnBrk="1" hangingPunct="1">
              <a:lnSpc>
                <a:spcPct val="80000"/>
              </a:lnSpc>
              <a:defRPr/>
            </a:pPr>
            <a:r>
              <a:rPr lang="de-DE" sz="2400" dirty="0"/>
              <a:t>Römer 2.4ff und der Missionsauftrag</a:t>
            </a:r>
          </a:p>
          <a:p>
            <a:pPr eaLnBrk="1" hangingPunct="1">
              <a:lnSpc>
                <a:spcPct val="80000"/>
              </a:lnSpc>
              <a:defRPr/>
            </a:pPr>
            <a:r>
              <a:rPr lang="de-DE" sz="2400" dirty="0"/>
              <a:t>„Child-</a:t>
            </a:r>
            <a:r>
              <a:rPr lang="de-DE" sz="2400" dirty="0" err="1"/>
              <a:t>Abuse</a:t>
            </a:r>
            <a:r>
              <a:rPr lang="de-DE" sz="2400" dirty="0"/>
              <a:t>“ (weil Gott den Sohn für uns gegeben hat; auch die Bindung Isaaks)</a:t>
            </a:r>
          </a:p>
          <a:p>
            <a:pPr eaLnBrk="1" hangingPunct="1">
              <a:lnSpc>
                <a:spcPct val="80000"/>
              </a:lnSpc>
              <a:buFont typeface="Wingdings" pitchFamily="2" charset="2"/>
              <a:buNone/>
              <a:defRPr/>
            </a:pPr>
            <a:endParaRPr lang="de-DE" sz="1800" dirty="0"/>
          </a:p>
        </p:txBody>
      </p:sp>
    </p:spTree>
    <p:extLst>
      <p:ext uri="{BB962C8B-B14F-4D97-AF65-F5344CB8AC3E}">
        <p14:creationId xmlns:p14="http://schemas.microsoft.com/office/powerpoint/2010/main" val="310003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2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2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22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222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222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4BA324F2-4CCA-B833-AA01-DEFC71CA483E}"/>
              </a:ext>
            </a:extLst>
          </p:cNvPr>
          <p:cNvSpPr>
            <a:spLocks noGrp="1"/>
          </p:cNvSpPr>
          <p:nvPr>
            <p:ph type="title"/>
          </p:nvPr>
        </p:nvSpPr>
        <p:spPr>
          <a:xfrm>
            <a:off x="628650" y="127199"/>
            <a:ext cx="7886700" cy="543594"/>
          </a:xfrm>
        </p:spPr>
        <p:txBody>
          <a:bodyPr>
            <a:normAutofit fontScale="90000"/>
          </a:bodyPr>
          <a:lstStyle/>
          <a:p>
            <a:r>
              <a:rPr lang="de-AT" b="1" dirty="0">
                <a:solidFill>
                  <a:srgbClr val="FF0000"/>
                </a:solidFill>
              </a:rPr>
              <a:t>Sünde</a:t>
            </a:r>
          </a:p>
        </p:txBody>
      </p:sp>
      <p:sp>
        <p:nvSpPr>
          <p:cNvPr id="12" name="Inhaltsplatzhalter 11">
            <a:extLst>
              <a:ext uri="{FF2B5EF4-FFF2-40B4-BE49-F238E27FC236}">
                <a16:creationId xmlns:a16="http://schemas.microsoft.com/office/drawing/2014/main" id="{BA3E943E-064F-8288-F075-D09C664D58ED}"/>
              </a:ext>
            </a:extLst>
          </p:cNvPr>
          <p:cNvSpPr>
            <a:spLocks noGrp="1"/>
          </p:cNvSpPr>
          <p:nvPr>
            <p:ph sz="half" idx="1"/>
          </p:nvPr>
        </p:nvSpPr>
        <p:spPr>
          <a:xfrm>
            <a:off x="628650" y="670793"/>
            <a:ext cx="3886200" cy="6060008"/>
          </a:xfrm>
        </p:spPr>
        <p:txBody>
          <a:bodyPr>
            <a:normAutofit fontScale="92500" lnSpcReduction="10000"/>
          </a:bodyPr>
          <a:lstStyle/>
          <a:p>
            <a:r>
              <a:rPr lang="de-AT" sz="2600" b="1" dirty="0"/>
              <a:t>Griechisches Denken</a:t>
            </a:r>
          </a:p>
          <a:p>
            <a:r>
              <a:rPr lang="de-DE" sz="2600" dirty="0">
                <a:effectLst/>
                <a:latin typeface="Cambria" panose="02040503050406030204" pitchFamily="18" charset="0"/>
                <a:ea typeface="Calibri" panose="020F0502020204030204" pitchFamily="34" charset="0"/>
                <a:cs typeface="Times New Roman" panose="02020603050405020304" pitchFamily="18" charset="0"/>
              </a:rPr>
              <a:t>Für die Griechen ist Sünde vor allem Irrtum oder falsches Denken – Mangel an Erkenntnis (Gnosis)</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br>
              <a:rPr lang="de-DE" sz="2600" dirty="0">
                <a:effectLst/>
                <a:latin typeface="Cambria" panose="02040503050406030204" pitchFamily="18" charset="0"/>
                <a:ea typeface="Calibri" panose="020F0502020204030204" pitchFamily="34" charset="0"/>
                <a:cs typeface="Times New Roman" panose="02020603050405020304" pitchFamily="18" charset="0"/>
              </a:rPr>
            </a:b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DE" sz="2600" dirty="0">
              <a:latin typeface="Cambria" panose="02040503050406030204" pitchFamily="18" charset="0"/>
              <a:ea typeface="Calibri" panose="020F0502020204030204" pitchFamily="34" charset="0"/>
              <a:cs typeface="Times New Roman" panose="02020603050405020304" pitchFamily="18" charset="0"/>
            </a:endParaRPr>
          </a:p>
          <a:p>
            <a:r>
              <a:rPr lang="de-DE" sz="2600" dirty="0">
                <a:effectLst/>
                <a:latin typeface="Cambria" panose="02040503050406030204" pitchFamily="18" charset="0"/>
                <a:ea typeface="Calibri" panose="020F0502020204030204" pitchFamily="34" charset="0"/>
                <a:cs typeface="Times New Roman" panose="02020603050405020304" pitchFamily="18" charset="0"/>
              </a:rPr>
              <a:t>(„Kognitiver Sündenbegriff“)</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DE" sz="2600" dirty="0">
              <a:latin typeface="Cambria" panose="02040503050406030204" pitchFamily="18" charset="0"/>
              <a:ea typeface="Calibri" panose="020F0502020204030204" pitchFamily="34" charset="0"/>
              <a:cs typeface="Times New Roman" panose="02020603050405020304" pitchFamily="18" charset="0"/>
            </a:endParaRPr>
          </a:p>
          <a:p>
            <a:r>
              <a:rPr lang="de-DE" sz="2600" dirty="0">
                <a:effectLst/>
                <a:latin typeface="Cambria" panose="02040503050406030204" pitchFamily="18" charset="0"/>
                <a:ea typeface="Calibri" panose="020F0502020204030204" pitchFamily="34" charset="0"/>
                <a:cs typeface="Times New Roman" panose="02020603050405020304" pitchFamily="18" charset="0"/>
              </a:rPr>
              <a:t>Tugendlehren</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DE" sz="2600" dirty="0">
              <a:latin typeface="Cambria" panose="02040503050406030204" pitchFamily="18" charset="0"/>
              <a:ea typeface="Calibri" panose="020F0502020204030204" pitchFamily="34" charset="0"/>
              <a:cs typeface="Times New Roman" panose="02020603050405020304" pitchFamily="18" charset="0"/>
            </a:endParaRPr>
          </a:p>
          <a:p>
            <a:r>
              <a:rPr lang="de-DE" sz="2600" b="1" dirty="0">
                <a:effectLst/>
                <a:latin typeface="Cambria" panose="02040503050406030204" pitchFamily="18" charset="0"/>
                <a:ea typeface="Calibri" panose="020F0502020204030204" pitchFamily="34" charset="0"/>
                <a:cs typeface="Times New Roman" panose="02020603050405020304" pitchFamily="18" charset="0"/>
              </a:rPr>
              <a:t>Autonom</a:t>
            </a:r>
            <a:br>
              <a:rPr lang="de-DE" sz="2600" b="1" dirty="0">
                <a:effectLst/>
                <a:latin typeface="Cambria" panose="02040503050406030204" pitchFamily="18" charset="0"/>
                <a:ea typeface="Calibri" panose="020F0502020204030204" pitchFamily="34" charset="0"/>
                <a:cs typeface="Times New Roman" panose="02020603050405020304" pitchFamily="18" charset="0"/>
              </a:rPr>
            </a:br>
            <a:r>
              <a:rPr lang="de-DE" sz="2600" b="1" dirty="0">
                <a:effectLst/>
                <a:latin typeface="Cambria" panose="02040503050406030204" pitchFamily="18" charset="0"/>
                <a:ea typeface="Calibri" panose="020F0502020204030204" pitchFamily="34" charset="0"/>
                <a:cs typeface="Times New Roman" panose="02020603050405020304" pitchFamily="18" charset="0"/>
              </a:rPr>
              <a:t>Von Menschen erdacht</a:t>
            </a:r>
            <a:br>
              <a:rPr lang="de-DE" sz="2600" b="1" dirty="0">
                <a:effectLst/>
                <a:latin typeface="Cambria" panose="02040503050406030204" pitchFamily="18" charset="0"/>
                <a:ea typeface="Calibri" panose="020F0502020204030204" pitchFamily="34" charset="0"/>
                <a:cs typeface="Times New Roman" panose="02020603050405020304" pitchFamily="18" charset="0"/>
              </a:rPr>
            </a:br>
            <a:r>
              <a:rPr lang="de-DE" sz="2600" dirty="0">
                <a:effectLst/>
                <a:latin typeface="Cambria" panose="02040503050406030204" pitchFamily="18" charset="0"/>
                <a:ea typeface="Calibri" panose="020F0502020204030204" pitchFamily="34" charset="0"/>
                <a:cs typeface="Times New Roman" panose="02020603050405020304" pitchFamily="18" charset="0"/>
              </a:rPr>
              <a:t>Sexualität wurde „frei“ ausgelebt… Stellung der Frau und des Kindes</a:t>
            </a:r>
            <a:endParaRPr lang="de-AT"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de-AT" dirty="0"/>
          </a:p>
        </p:txBody>
      </p:sp>
      <p:sp>
        <p:nvSpPr>
          <p:cNvPr id="13" name="Inhaltsplatzhalter 12">
            <a:extLst>
              <a:ext uri="{FF2B5EF4-FFF2-40B4-BE49-F238E27FC236}">
                <a16:creationId xmlns:a16="http://schemas.microsoft.com/office/drawing/2014/main" id="{A8C2BA5D-A1B5-D40E-29B2-B72F0DED43DF}"/>
              </a:ext>
            </a:extLst>
          </p:cNvPr>
          <p:cNvSpPr>
            <a:spLocks noGrp="1"/>
          </p:cNvSpPr>
          <p:nvPr>
            <p:ph sz="half" idx="2"/>
          </p:nvPr>
        </p:nvSpPr>
        <p:spPr>
          <a:xfrm>
            <a:off x="4629150" y="670792"/>
            <a:ext cx="4335338" cy="6187207"/>
          </a:xfrm>
        </p:spPr>
        <p:txBody>
          <a:bodyPr>
            <a:normAutofit fontScale="92500" lnSpcReduction="10000"/>
          </a:bodyPr>
          <a:lstStyle/>
          <a:p>
            <a:r>
              <a:rPr lang="de-AT" sz="2600" b="1" dirty="0"/>
              <a:t>Hebräisches Denken</a:t>
            </a:r>
          </a:p>
          <a:p>
            <a:r>
              <a:rPr lang="de-DE" sz="2600" dirty="0">
                <a:effectLst/>
                <a:latin typeface="Cambria" panose="02040503050406030204" pitchFamily="18" charset="0"/>
                <a:ea typeface="Calibri" panose="020F0502020204030204" pitchFamily="34" charset="0"/>
                <a:cs typeface="Times New Roman" panose="02020603050405020304" pitchFamily="18" charset="0"/>
              </a:rPr>
              <a:t>In Israel ist Sünde vor allem die vorenthaltene Beziehung (das verweigerte Verhältnis</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r>
              <a:rPr lang="de-DE" sz="2600" dirty="0">
                <a:effectLst/>
                <a:latin typeface="Cambria" panose="02040503050406030204" pitchFamily="18" charset="0"/>
                <a:ea typeface="Calibri" panose="020F0502020204030204" pitchFamily="34" charset="0"/>
                <a:cs typeface="Times New Roman" panose="02020603050405020304" pitchFamily="18" charset="0"/>
              </a:rPr>
              <a:t>(„Theologischer Sündenbegriff“)</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DE" sz="2600" dirty="0">
              <a:effectLst/>
              <a:latin typeface="Cambria" panose="02040503050406030204" pitchFamily="18" charset="0"/>
              <a:ea typeface="Calibri" panose="020F0502020204030204" pitchFamily="34" charset="0"/>
              <a:cs typeface="Times New Roman" panose="02020603050405020304" pitchFamily="18" charset="0"/>
            </a:endParaRPr>
          </a:p>
          <a:p>
            <a:r>
              <a:rPr lang="de-DE" sz="2600" dirty="0">
                <a:effectLst/>
                <a:latin typeface="Cambria" panose="02040503050406030204" pitchFamily="18" charset="0"/>
                <a:ea typeface="Calibri" panose="020F0502020204030204" pitchFamily="34" charset="0"/>
                <a:cs typeface="Times New Roman" panose="02020603050405020304" pitchFamily="18" charset="0"/>
              </a:rPr>
              <a:t>Sünde ist moralische Verfehlung (Gesetz und Gebot gebrochen)</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DE" sz="2600" dirty="0">
              <a:effectLst/>
              <a:latin typeface="Cambria" panose="02040503050406030204" pitchFamily="18" charset="0"/>
              <a:ea typeface="Calibri" panose="020F0502020204030204" pitchFamily="34" charset="0"/>
              <a:cs typeface="Times New Roman" panose="02020603050405020304" pitchFamily="18" charset="0"/>
            </a:endParaRPr>
          </a:p>
          <a:p>
            <a:r>
              <a:rPr lang="de-DE" sz="2600" dirty="0">
                <a:effectLst/>
                <a:latin typeface="Cambria" panose="02040503050406030204" pitchFamily="18" charset="0"/>
                <a:ea typeface="Calibri" panose="020F0502020204030204" pitchFamily="34" charset="0"/>
                <a:cs typeface="Times New Roman" panose="02020603050405020304" pitchFamily="18" charset="0"/>
              </a:rPr>
              <a:t>Grundlegend anderes Ethos (Dekalog)</a:t>
            </a:r>
            <a:br>
              <a:rPr lang="de-DE" sz="2600" dirty="0">
                <a:effectLst/>
                <a:latin typeface="Cambria" panose="02040503050406030204" pitchFamily="18" charset="0"/>
                <a:ea typeface="Calibri" panose="020F0502020204030204" pitchFamily="34" charset="0"/>
                <a:cs typeface="Times New Roman" panose="02020603050405020304" pitchFamily="18" charset="0"/>
              </a:rPr>
            </a:br>
            <a:endParaRPr lang="de-AT" sz="2600" dirty="0">
              <a:latin typeface="Calibri" panose="020F0502020204030204" pitchFamily="34" charset="0"/>
              <a:ea typeface="Calibri" panose="020F0502020204030204" pitchFamily="34" charset="0"/>
              <a:cs typeface="Times New Roman" panose="02020603050405020304" pitchFamily="18" charset="0"/>
            </a:endParaRPr>
          </a:p>
          <a:p>
            <a:r>
              <a:rPr lang="de-DE" sz="2600" b="1" dirty="0">
                <a:effectLst/>
                <a:latin typeface="Cambria" panose="02040503050406030204" pitchFamily="18" charset="0"/>
                <a:ea typeface="Calibri" panose="020F0502020204030204" pitchFamily="34" charset="0"/>
                <a:cs typeface="Times New Roman" panose="02020603050405020304" pitchFamily="18" charset="0"/>
              </a:rPr>
              <a:t>Theonom</a:t>
            </a:r>
            <a:br>
              <a:rPr lang="de-AT" sz="2600" b="1" dirty="0">
                <a:effectLst/>
                <a:latin typeface="Cambria" panose="02040503050406030204" pitchFamily="18" charset="0"/>
                <a:ea typeface="Calibri" panose="020F0502020204030204" pitchFamily="34" charset="0"/>
                <a:cs typeface="Times New Roman" panose="02020603050405020304" pitchFamily="18" charset="0"/>
              </a:rPr>
            </a:br>
            <a:r>
              <a:rPr lang="de-AT" sz="2600" b="1" dirty="0">
                <a:effectLst/>
                <a:latin typeface="Cambria" panose="02040503050406030204" pitchFamily="18" charset="0"/>
                <a:ea typeface="Calibri" panose="020F0502020204030204" pitchFamily="34" charset="0"/>
                <a:cs typeface="Times New Roman" panose="02020603050405020304" pitchFamily="18" charset="0"/>
              </a:rPr>
              <a:t>Von Gott gegeben</a:t>
            </a:r>
            <a:endParaRPr lang="de-AT" sz="2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718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A45714-4942-EECB-8018-9D2E4540276E}"/>
              </a:ext>
            </a:extLst>
          </p:cNvPr>
          <p:cNvSpPr>
            <a:spLocks noGrp="1"/>
          </p:cNvSpPr>
          <p:nvPr>
            <p:ph type="title"/>
          </p:nvPr>
        </p:nvSpPr>
        <p:spPr>
          <a:xfrm>
            <a:off x="610146" y="18255"/>
            <a:ext cx="7886700" cy="962473"/>
          </a:xfrm>
        </p:spPr>
        <p:txBody>
          <a:bodyPr>
            <a:normAutofit fontScale="90000"/>
          </a:bodyPr>
          <a:lstStyle/>
          <a:p>
            <a:r>
              <a:rPr lang="de-AT" dirty="0"/>
              <a:t>Markus 9.2ff</a:t>
            </a:r>
            <a:br>
              <a:rPr lang="de-AT" dirty="0"/>
            </a:br>
            <a:r>
              <a:rPr lang="de-AT" dirty="0"/>
              <a:t>Die Verklärung Jesu</a:t>
            </a:r>
          </a:p>
        </p:txBody>
      </p:sp>
      <p:sp>
        <p:nvSpPr>
          <p:cNvPr id="3" name="Inhaltsplatzhalter 2">
            <a:extLst>
              <a:ext uri="{FF2B5EF4-FFF2-40B4-BE49-F238E27FC236}">
                <a16:creationId xmlns:a16="http://schemas.microsoft.com/office/drawing/2014/main" id="{566DE5C3-6002-8AC8-AA01-9DB4DAC7FA78}"/>
              </a:ext>
            </a:extLst>
          </p:cNvPr>
          <p:cNvSpPr>
            <a:spLocks noGrp="1"/>
          </p:cNvSpPr>
          <p:nvPr>
            <p:ph idx="1"/>
          </p:nvPr>
        </p:nvSpPr>
        <p:spPr>
          <a:xfrm>
            <a:off x="628650" y="1124743"/>
            <a:ext cx="8515350" cy="5715001"/>
          </a:xfrm>
        </p:spPr>
        <p:txBody>
          <a:bodyPr>
            <a:normAutofit/>
          </a:bodyPr>
          <a:lstStyle/>
          <a:p>
            <a:r>
              <a:rPr lang="de-AT" sz="2400" dirty="0"/>
              <a:t>Was für ein Kontrast zu den menschlichen Gedanken, die Gott so unglaublich erniedrigen…</a:t>
            </a:r>
          </a:p>
          <a:p>
            <a:r>
              <a:rPr lang="de-AT" sz="2400" dirty="0"/>
              <a:t>Der krönende Schluss-Stein einer langen Geschichte – sie sehen Jesus, wie er wirklich ist – seine Herrlichkeit… unverhüllt</a:t>
            </a:r>
          </a:p>
          <a:p>
            <a:r>
              <a:rPr lang="de-AT" sz="2400" dirty="0"/>
              <a:t>Verklärung – bringt die Klarheit über das Wesen Gottes in Christus – alles in IHM ALLEIN (Vers 8)</a:t>
            </a:r>
          </a:p>
          <a:p>
            <a:r>
              <a:rPr lang="de-AT" sz="2400" dirty="0"/>
              <a:t>In IHM ist alles, was ich von mir zu zeigen, zu sagen, zu offenbaren habe – ER ist meine Zuwendung zum Menschen. In IHM bin ich da.</a:t>
            </a:r>
          </a:p>
          <a:p>
            <a:r>
              <a:rPr lang="de-AT" sz="2400" dirty="0"/>
              <a:t>Matthäus 1.23 (Immanuel) und 2 Korinther 5.17 und Kolosser 2.9</a:t>
            </a:r>
          </a:p>
          <a:p>
            <a:r>
              <a:rPr lang="de-AT" sz="2400" dirty="0"/>
              <a:t>IHN sollt ihr hören! (Vers 7)</a:t>
            </a:r>
          </a:p>
          <a:p>
            <a:r>
              <a:rPr lang="de-AT" sz="2400" dirty="0"/>
              <a:t>Johannes 17.8 und Johannes 17.17</a:t>
            </a:r>
          </a:p>
        </p:txBody>
      </p:sp>
    </p:spTree>
    <p:extLst>
      <p:ext uri="{BB962C8B-B14F-4D97-AF65-F5344CB8AC3E}">
        <p14:creationId xmlns:p14="http://schemas.microsoft.com/office/powerpoint/2010/main" val="3804263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314845-1DD6-3607-0058-9E3D6544B72C}"/>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3FF32562-4756-A29D-A50C-5CCA3B7D529F}"/>
              </a:ext>
            </a:extLst>
          </p:cNvPr>
          <p:cNvSpPr>
            <a:spLocks noGrp="1"/>
          </p:cNvSpPr>
          <p:nvPr>
            <p:ph idx="1"/>
          </p:nvPr>
        </p:nvSpPr>
        <p:spPr>
          <a:xfrm>
            <a:off x="628650" y="1825624"/>
            <a:ext cx="7886700" cy="5032375"/>
          </a:xfrm>
        </p:spPr>
        <p:txBody>
          <a:bodyPr>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Nachfolge entscheidet sich an der Bedeutung des Wort</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Beim Sündenfall wird als Erstes das Wort Gottes infrage gestellt: „Sollte Gott gesagt haben…? (1 Mose 3.1)</a:t>
            </a:r>
          </a:p>
          <a:p>
            <a:r>
              <a:rPr lang="de-AT" sz="2400" dirty="0"/>
              <a:t>Von da an: Was gut und böse ist, entscheiden wir – Gott beurteilt von meinem Denken her – meine Wissenschaft, meine Erfahrung, meine Befindlichkeit</a:t>
            </a:r>
          </a:p>
          <a:p>
            <a:r>
              <a:rPr lang="de-AT" sz="2400" dirty="0"/>
              <a:t>JETZT werden die Jünger unter das Wort zurückgebracht.</a:t>
            </a:r>
            <a:endPar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Das Heil bringt nicht nur die Vergebung </a:t>
            </a:r>
            <a:r>
              <a:rPr kumimoji="0" lang="de-AT" sz="2400" b="0" i="0" u="none" strike="noStrike" kern="1200" cap="none" spc="0" normalizeH="0" baseline="0" noProof="0">
                <a:ln>
                  <a:noFill/>
                </a:ln>
                <a:solidFill>
                  <a:prstClr val="black"/>
                </a:solidFill>
                <a:effectLst/>
                <a:uLnTx/>
                <a:uFillTx/>
                <a:latin typeface="Calibri" panose="020F0502020204030204"/>
                <a:ea typeface="+mn-ea"/>
                <a:cs typeface="+mn-cs"/>
              </a:rPr>
              <a:t>der Sünden </a:t>
            </a: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 es erfüllt sich erst in der Rücknahme der Auflehnung gegen Gott. Es geht um den Widerruf der Rebellion.</a:t>
            </a:r>
          </a:p>
          <a:p>
            <a:pPr>
              <a:defRPr/>
            </a:pPr>
            <a:r>
              <a:rPr lang="de-AT" sz="2400" dirty="0"/>
              <a:t>Allerdings: ein langer Weg… der Kampf um die Beugung des Herzens unter das Wort.</a:t>
            </a:r>
            <a:endParaRPr lang="de-AT" sz="1800" dirty="0"/>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de-AT" sz="21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de-AT" dirty="0"/>
          </a:p>
        </p:txBody>
      </p:sp>
    </p:spTree>
    <p:extLst>
      <p:ext uri="{BB962C8B-B14F-4D97-AF65-F5344CB8AC3E}">
        <p14:creationId xmlns:p14="http://schemas.microsoft.com/office/powerpoint/2010/main" val="371560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492EB5-00BD-956D-94F0-7C1521BE77BA}"/>
              </a:ext>
            </a:extLst>
          </p:cNvPr>
          <p:cNvSpPr>
            <a:spLocks noGrp="1"/>
          </p:cNvSpPr>
          <p:nvPr>
            <p:ph type="title"/>
          </p:nvPr>
        </p:nvSpPr>
        <p:spPr>
          <a:xfrm>
            <a:off x="755576" y="260648"/>
            <a:ext cx="7886700" cy="720080"/>
          </a:xfrm>
        </p:spPr>
        <p:txBody>
          <a:bodyPr>
            <a:normAutofit/>
          </a:bodyPr>
          <a:lstStyle/>
          <a:p>
            <a:r>
              <a:rPr lang="de-AT" sz="3200" b="1" dirty="0" err="1">
                <a:solidFill>
                  <a:srgbClr val="FF0000"/>
                </a:solidFill>
              </a:rPr>
              <a:t>Anthropozentrik</a:t>
            </a:r>
            <a:endParaRPr lang="de-AT" sz="3200" b="1" dirty="0">
              <a:solidFill>
                <a:srgbClr val="FF0000"/>
              </a:solidFill>
            </a:endParaRPr>
          </a:p>
        </p:txBody>
      </p:sp>
      <p:sp>
        <p:nvSpPr>
          <p:cNvPr id="3" name="Inhaltsplatzhalter 2">
            <a:extLst>
              <a:ext uri="{FF2B5EF4-FFF2-40B4-BE49-F238E27FC236}">
                <a16:creationId xmlns:a16="http://schemas.microsoft.com/office/drawing/2014/main" id="{6C67196B-4CFF-E595-3528-08C5531B1238}"/>
              </a:ext>
            </a:extLst>
          </p:cNvPr>
          <p:cNvSpPr>
            <a:spLocks noGrp="1"/>
          </p:cNvSpPr>
          <p:nvPr>
            <p:ph idx="1"/>
          </p:nvPr>
        </p:nvSpPr>
        <p:spPr>
          <a:xfrm>
            <a:off x="628650" y="1124744"/>
            <a:ext cx="7886700" cy="4351338"/>
          </a:xfrm>
        </p:spPr>
        <p:txBody>
          <a:bodyPr>
            <a:normAutofit fontScale="92500"/>
          </a:bodyPr>
          <a:lstStyle/>
          <a:p>
            <a:r>
              <a:rPr lang="de-AT" sz="2400" dirty="0"/>
              <a:t>Unser Anspruch auf Glück:</a:t>
            </a:r>
            <a:br>
              <a:rPr lang="de-AT" sz="2400" dirty="0"/>
            </a:br>
            <a:r>
              <a:rPr lang="de-AT" sz="2400" dirty="0"/>
              <a:t>Wie kann ich Gott dazu bringen, meinen Willen zu tun?</a:t>
            </a:r>
          </a:p>
          <a:p>
            <a:r>
              <a:rPr lang="de-AT" sz="2400" dirty="0"/>
              <a:t>(Christsein – voller Krampf)</a:t>
            </a:r>
          </a:p>
          <a:p>
            <a:r>
              <a:rPr lang="de-AT" sz="2400" dirty="0"/>
              <a:t>Die Brille meiner Lebensgeschichte</a:t>
            </a:r>
          </a:p>
          <a:p>
            <a:r>
              <a:rPr lang="de-AT" sz="2400" dirty="0"/>
              <a:t>Selbstverurteilungen – so demütig das scheint: Ich bin da immer noch in der Mitte</a:t>
            </a:r>
          </a:p>
          <a:p>
            <a:r>
              <a:rPr lang="de-AT" sz="2400" dirty="0"/>
              <a:t>Fehlende Schriftgebundenheit an einem ganz entscheidenden Punkt… oder: Ich entziehe meiner Lebensgeschichte das Mitspracherecht, wenn es um mein Gottesverhältnis geht…</a:t>
            </a:r>
          </a:p>
          <a:p>
            <a:r>
              <a:rPr lang="de-AT" sz="2400" dirty="0"/>
              <a:t>Wenn er sagt, dass ich geliebt bin – dann ist das so!!!</a:t>
            </a:r>
            <a:br>
              <a:rPr lang="de-AT" sz="2400" dirty="0"/>
            </a:br>
            <a:r>
              <a:rPr lang="de-AT" sz="2400" dirty="0"/>
              <a:t>(Und meine Gefühle und Erfahrungen müssen zurücktreten…)</a:t>
            </a:r>
            <a:endParaRPr lang="de-AT" dirty="0"/>
          </a:p>
          <a:p>
            <a:endParaRPr lang="de-AT" dirty="0"/>
          </a:p>
        </p:txBody>
      </p:sp>
    </p:spTree>
    <p:extLst>
      <p:ext uri="{BB962C8B-B14F-4D97-AF65-F5344CB8AC3E}">
        <p14:creationId xmlns:p14="http://schemas.microsoft.com/office/powerpoint/2010/main" val="252847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7A82CA-EEC2-4299-90F9-C93D7A8A2AFF}"/>
              </a:ext>
            </a:extLst>
          </p:cNvPr>
          <p:cNvSpPr>
            <a:spLocks noGrp="1"/>
          </p:cNvSpPr>
          <p:nvPr>
            <p:ph type="title"/>
          </p:nvPr>
        </p:nvSpPr>
        <p:spPr/>
        <p:txBody>
          <a:bodyPr/>
          <a:lstStyle/>
          <a:p>
            <a:r>
              <a:rPr lang="de-AT" dirty="0"/>
              <a:t>Die Entthronung:</a:t>
            </a:r>
            <a:br>
              <a:rPr lang="de-AT" dirty="0"/>
            </a:br>
            <a:r>
              <a:rPr lang="de-AT" dirty="0"/>
              <a:t>Was ist der Sinn meiner Bekehrung?</a:t>
            </a:r>
          </a:p>
        </p:txBody>
      </p:sp>
      <p:sp>
        <p:nvSpPr>
          <p:cNvPr id="3" name="Inhaltsplatzhalter 2">
            <a:extLst>
              <a:ext uri="{FF2B5EF4-FFF2-40B4-BE49-F238E27FC236}">
                <a16:creationId xmlns:a16="http://schemas.microsoft.com/office/drawing/2014/main" id="{3EDA70AC-63F2-4E24-B2E7-F7893F33F4C6}"/>
              </a:ext>
            </a:extLst>
          </p:cNvPr>
          <p:cNvSpPr>
            <a:spLocks noGrp="1"/>
          </p:cNvSpPr>
          <p:nvPr>
            <p:ph idx="1"/>
          </p:nvPr>
        </p:nvSpPr>
        <p:spPr>
          <a:xfrm>
            <a:off x="685346" y="1690689"/>
            <a:ext cx="7765322" cy="4802185"/>
          </a:xfrm>
        </p:spPr>
        <p:txBody>
          <a:bodyPr>
            <a:normAutofit/>
          </a:bodyPr>
          <a:lstStyle/>
          <a:p>
            <a:r>
              <a:rPr lang="de-AT" sz="2400" b="1" dirty="0">
                <a:latin typeface="Calibri" panose="020F0502020204030204" pitchFamily="34" charset="0"/>
                <a:ea typeface="Calibri" panose="020F0502020204030204" pitchFamily="34" charset="0"/>
                <a:cs typeface="Times New Roman" panose="02020603050405020304" pitchFamily="18" charset="0"/>
              </a:rPr>
              <a:t>Beim Heil geht es um Gott selber:</a:t>
            </a:r>
          </a:p>
          <a:p>
            <a:r>
              <a:rPr lang="de-AT" sz="2400" b="1" dirty="0">
                <a:latin typeface="Calibri" panose="020F0502020204030204" pitchFamily="34" charset="0"/>
                <a:ea typeface="Calibri" panose="020F0502020204030204" pitchFamily="34" charset="0"/>
                <a:cs typeface="Times New Roman" panose="02020603050405020304" pitchFamily="18" charset="0"/>
              </a:rPr>
              <a:t>Er will nicht nur, dass Verlorene gerettet werden.</a:t>
            </a:r>
          </a:p>
          <a:p>
            <a:r>
              <a:rPr lang="de-AT" sz="2400" b="1" dirty="0">
                <a:latin typeface="Calibri" panose="020F0502020204030204" pitchFamily="34" charset="0"/>
                <a:ea typeface="Calibri" panose="020F0502020204030204" pitchFamily="34" charset="0"/>
                <a:cs typeface="Times New Roman" panose="02020603050405020304" pitchFamily="18" charset="0"/>
              </a:rPr>
              <a:t>Gott will sein Ebenbild wieder zurück.</a:t>
            </a:r>
          </a:p>
          <a:p>
            <a:r>
              <a:rPr lang="de-AT" sz="2400" b="1" dirty="0">
                <a:latin typeface="Calibri" panose="020F0502020204030204" pitchFamily="34" charset="0"/>
                <a:ea typeface="Calibri" panose="020F0502020204030204" pitchFamily="34" charset="0"/>
                <a:cs typeface="Times New Roman" panose="02020603050405020304" pitchFamily="18" charset="0"/>
              </a:rPr>
              <a:t>Es geht beim Heil darum, ER seinen Willen kriegt.</a:t>
            </a:r>
          </a:p>
          <a:p>
            <a:r>
              <a:rPr lang="de-AT" sz="2400" b="1" dirty="0">
                <a:latin typeface="Calibri" panose="020F0502020204030204" pitchFamily="34" charset="0"/>
                <a:ea typeface="Calibri" panose="020F0502020204030204" pitchFamily="34" charset="0"/>
                <a:cs typeface="Times New Roman" panose="02020603050405020304" pitchFamily="18" charset="0"/>
              </a:rPr>
              <a:t>Es geht darum, dass wieder wird, was am Anfang einmal war: </a:t>
            </a:r>
          </a:p>
          <a:p>
            <a:r>
              <a:rPr lang="de-AT" sz="2400" b="1" dirty="0">
                <a:latin typeface="Calibri" panose="020F0502020204030204" pitchFamily="34" charset="0"/>
                <a:ea typeface="Calibri" panose="020F0502020204030204" pitchFamily="34" charset="0"/>
                <a:cs typeface="Times New Roman" panose="02020603050405020304" pitchFamily="18" charset="0"/>
              </a:rPr>
              <a:t>Er will, dass es wieder „sehr gut“ wird.</a:t>
            </a:r>
          </a:p>
          <a:p>
            <a:r>
              <a:rPr lang="de-AT" sz="2400" b="1" dirty="0">
                <a:latin typeface="Calibri" panose="020F0502020204030204" pitchFamily="34" charset="0"/>
                <a:ea typeface="Calibri" panose="020F0502020204030204" pitchFamily="34" charset="0"/>
                <a:cs typeface="Times New Roman" panose="02020603050405020304" pitchFamily="18" charset="0"/>
              </a:rPr>
              <a:t>Das Heil Gottes schafft auch nicht irgendein Flickwerk, eine Flickschusterei – da schafft / schenkt Gott wieder Vollkommenheit (Vollständigkeit) … und alles in unserem Leben zielt dann auf Vollendung.</a:t>
            </a:r>
            <a:endParaRPr lang="de-AT" dirty="0"/>
          </a:p>
        </p:txBody>
      </p:sp>
    </p:spTree>
    <p:extLst>
      <p:ext uri="{BB962C8B-B14F-4D97-AF65-F5344CB8AC3E}">
        <p14:creationId xmlns:p14="http://schemas.microsoft.com/office/powerpoint/2010/main" val="423370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A46F4042-2527-4245-A1BE-976881EB257F}"/>
              </a:ext>
            </a:extLst>
          </p:cNvPr>
          <p:cNvSpPr>
            <a:spLocks noGrp="1" noChangeArrowheads="1"/>
          </p:cNvSpPr>
          <p:nvPr>
            <p:ph type="title"/>
          </p:nvPr>
        </p:nvSpPr>
        <p:spPr>
          <a:xfrm>
            <a:off x="468313" y="188913"/>
            <a:ext cx="8229600" cy="960437"/>
          </a:xfrm>
        </p:spPr>
        <p:txBody>
          <a:bodyPr>
            <a:normAutofit fontScale="90000"/>
          </a:bodyPr>
          <a:lstStyle/>
          <a:p>
            <a:pPr eaLnBrk="1" hangingPunct="1">
              <a:defRPr/>
            </a:pPr>
            <a:r>
              <a:rPr lang="de-DE" sz="3200" b="1" dirty="0">
                <a:solidFill>
                  <a:srgbClr val="FF0000"/>
                </a:solidFill>
              </a:rPr>
              <a:t>Gott</a:t>
            </a:r>
            <a:br>
              <a:rPr lang="de-DE" sz="3200" b="1" dirty="0">
                <a:solidFill>
                  <a:srgbClr val="FF0000"/>
                </a:solidFill>
              </a:rPr>
            </a:br>
            <a:r>
              <a:rPr lang="de-DE" sz="3200" b="1" dirty="0">
                <a:solidFill>
                  <a:srgbClr val="FF0000"/>
                </a:solidFill>
              </a:rPr>
              <a:t>(Existenz, Wesen, Namen)</a:t>
            </a:r>
          </a:p>
        </p:txBody>
      </p:sp>
      <p:sp>
        <p:nvSpPr>
          <p:cNvPr id="50180" name="Rectangle 4">
            <a:extLst>
              <a:ext uri="{FF2B5EF4-FFF2-40B4-BE49-F238E27FC236}">
                <a16:creationId xmlns:a16="http://schemas.microsoft.com/office/drawing/2014/main" id="{4B3A6867-826E-4F28-A738-2C06A87099B4}"/>
              </a:ext>
            </a:extLst>
          </p:cNvPr>
          <p:cNvSpPr>
            <a:spLocks noGrp="1" noChangeArrowheads="1"/>
          </p:cNvSpPr>
          <p:nvPr>
            <p:ph sz="half" idx="1"/>
          </p:nvPr>
        </p:nvSpPr>
        <p:spPr>
          <a:xfrm>
            <a:off x="0" y="1366695"/>
            <a:ext cx="4495800" cy="5375417"/>
          </a:xfrm>
        </p:spPr>
        <p:txBody>
          <a:bodyPr>
            <a:normAutofit lnSpcReduction="10000"/>
          </a:bodyPr>
          <a:lstStyle/>
          <a:p>
            <a:pPr eaLnBrk="1" hangingPunct="1">
              <a:lnSpc>
                <a:spcPct val="90000"/>
              </a:lnSpc>
              <a:defRPr/>
            </a:pPr>
            <a:r>
              <a:rPr lang="de-DE" sz="2400" dirty="0"/>
              <a:t>Die Griechen versuchen, die Existenz Gottes zu beweisen.</a:t>
            </a:r>
          </a:p>
          <a:p>
            <a:pPr eaLnBrk="1" hangingPunct="1">
              <a:lnSpc>
                <a:spcPct val="90000"/>
              </a:lnSpc>
              <a:defRPr/>
            </a:pPr>
            <a:r>
              <a:rPr lang="de-DE" sz="2400" dirty="0"/>
              <a:t>Gott ist das Ergebnis des Nachdenkens. Gott steht am Ende menschlicher Gedanken.</a:t>
            </a:r>
          </a:p>
          <a:p>
            <a:pPr eaLnBrk="1" hangingPunct="1">
              <a:lnSpc>
                <a:spcPct val="90000"/>
              </a:lnSpc>
              <a:defRPr/>
            </a:pPr>
            <a:r>
              <a:rPr lang="de-DE" sz="2400" dirty="0"/>
              <a:t>Das Sein Gottes wird betont.</a:t>
            </a:r>
            <a:br>
              <a:rPr lang="de-DE" sz="2400" dirty="0"/>
            </a:br>
            <a:endParaRPr lang="de-DE" sz="2400" dirty="0"/>
          </a:p>
          <a:p>
            <a:pPr eaLnBrk="1" hangingPunct="1">
              <a:lnSpc>
                <a:spcPct val="90000"/>
              </a:lnSpc>
              <a:defRPr/>
            </a:pPr>
            <a:r>
              <a:rPr lang="de-DE" sz="2400" dirty="0"/>
              <a:t>Bei den Griechen hat Gott nur 1 Namen: „</a:t>
            </a:r>
            <a:r>
              <a:rPr lang="de-DE" sz="2400" dirty="0" err="1"/>
              <a:t>theos</a:t>
            </a:r>
            <a:r>
              <a:rPr lang="de-DE" sz="2400" dirty="0"/>
              <a:t>“</a:t>
            </a:r>
            <a:br>
              <a:rPr lang="de-DE" sz="2400" dirty="0"/>
            </a:br>
            <a:br>
              <a:rPr lang="de-DE" sz="2400" dirty="0"/>
            </a:br>
            <a:br>
              <a:rPr lang="de-DE" sz="2400" dirty="0"/>
            </a:br>
            <a:endParaRPr lang="de-DE" sz="2400" dirty="0"/>
          </a:p>
          <a:p>
            <a:pPr eaLnBrk="1" hangingPunct="1">
              <a:lnSpc>
                <a:spcPct val="90000"/>
              </a:lnSpc>
              <a:defRPr/>
            </a:pPr>
            <a:r>
              <a:rPr lang="de-DE" sz="2400" dirty="0"/>
              <a:t>Gott steht über den Dingen und betritt diese Welt nicht (wenn man von Zeus einmal absieht…)</a:t>
            </a:r>
          </a:p>
        </p:txBody>
      </p:sp>
      <p:sp>
        <p:nvSpPr>
          <p:cNvPr id="50181" name="Rectangle 5">
            <a:extLst>
              <a:ext uri="{FF2B5EF4-FFF2-40B4-BE49-F238E27FC236}">
                <a16:creationId xmlns:a16="http://schemas.microsoft.com/office/drawing/2014/main" id="{ADBD6638-7185-4DEF-A79C-5DE7106F4538}"/>
              </a:ext>
            </a:extLst>
          </p:cNvPr>
          <p:cNvSpPr>
            <a:spLocks noGrp="1" noChangeArrowheads="1"/>
          </p:cNvSpPr>
          <p:nvPr>
            <p:ph sz="half" idx="2"/>
          </p:nvPr>
        </p:nvSpPr>
        <p:spPr>
          <a:xfrm>
            <a:off x="4648200" y="1340768"/>
            <a:ext cx="4316288" cy="5401345"/>
          </a:xfrm>
        </p:spPr>
        <p:txBody>
          <a:bodyPr>
            <a:normAutofit lnSpcReduction="10000"/>
          </a:bodyPr>
          <a:lstStyle/>
          <a:p>
            <a:pPr eaLnBrk="1" hangingPunct="1">
              <a:lnSpc>
                <a:spcPct val="90000"/>
              </a:lnSpc>
              <a:defRPr/>
            </a:pPr>
            <a:r>
              <a:rPr lang="de-DE" sz="2400" dirty="0"/>
              <a:t>Im hebräischen Denken wird Gott verkündigt.</a:t>
            </a:r>
          </a:p>
          <a:p>
            <a:pPr eaLnBrk="1" hangingPunct="1">
              <a:lnSpc>
                <a:spcPct val="90000"/>
              </a:lnSpc>
              <a:defRPr/>
            </a:pPr>
            <a:r>
              <a:rPr lang="de-DE" sz="2400" dirty="0"/>
              <a:t>Gott offenbart sich.</a:t>
            </a:r>
          </a:p>
          <a:p>
            <a:pPr eaLnBrk="1" hangingPunct="1">
              <a:lnSpc>
                <a:spcPct val="90000"/>
              </a:lnSpc>
              <a:defRPr/>
            </a:pPr>
            <a:r>
              <a:rPr lang="de-DE" sz="2400" dirty="0"/>
              <a:t>Gott steht am Anfang allen Nachdenkens.</a:t>
            </a:r>
          </a:p>
          <a:p>
            <a:pPr eaLnBrk="1" hangingPunct="1">
              <a:lnSpc>
                <a:spcPct val="90000"/>
              </a:lnSpc>
              <a:defRPr/>
            </a:pPr>
            <a:r>
              <a:rPr lang="de-DE" sz="2400" dirty="0"/>
              <a:t>Entscheidend ist die Beziehung zu Gott.</a:t>
            </a:r>
          </a:p>
          <a:p>
            <a:pPr eaLnBrk="1" hangingPunct="1">
              <a:lnSpc>
                <a:spcPct val="90000"/>
              </a:lnSpc>
              <a:defRPr/>
            </a:pPr>
            <a:r>
              <a:rPr lang="de-DE" sz="2400" dirty="0"/>
              <a:t>Der Gott Israels hat viele Namen – u.a. Elohim, Jahwe (</a:t>
            </a:r>
            <a:r>
              <a:rPr lang="de-DE" sz="2400" dirty="0" err="1"/>
              <a:t>echad</a:t>
            </a:r>
            <a:r>
              <a:rPr lang="de-DE" sz="2400" dirty="0"/>
              <a:t> / </a:t>
            </a:r>
            <a:r>
              <a:rPr lang="de-DE" sz="2400" dirty="0" err="1"/>
              <a:t>yachid</a:t>
            </a:r>
            <a:r>
              <a:rPr lang="de-DE" sz="2400" dirty="0"/>
              <a:t>), „Ich bin mit dir“; Adonai… El </a:t>
            </a:r>
            <a:r>
              <a:rPr lang="de-DE" sz="2400" dirty="0" err="1"/>
              <a:t>Shaddai</a:t>
            </a:r>
            <a:r>
              <a:rPr lang="de-DE" sz="2400" dirty="0"/>
              <a:t>, El </a:t>
            </a:r>
            <a:r>
              <a:rPr lang="de-DE" sz="2400" dirty="0" err="1"/>
              <a:t>Elyon</a:t>
            </a:r>
            <a:r>
              <a:rPr lang="de-DE" sz="2400" dirty="0"/>
              <a:t> = der Allerhöchste…)</a:t>
            </a:r>
          </a:p>
          <a:p>
            <a:pPr eaLnBrk="1" hangingPunct="1">
              <a:lnSpc>
                <a:spcPct val="90000"/>
              </a:lnSpc>
              <a:defRPr/>
            </a:pPr>
            <a:r>
              <a:rPr lang="de-DE" sz="2400" dirty="0"/>
              <a:t>Gott wirkt in Raum und Zeit – kommt „ins Fleisch“ (Epiphanien im AT, Inkarnation)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8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8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18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8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18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181">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181">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0181">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0181">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18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uild="p"/>
      <p:bldP spid="5018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DC054F9-42D9-4AC2-8B09-EB912687B709}"/>
              </a:ext>
            </a:extLst>
          </p:cNvPr>
          <p:cNvPicPr>
            <a:picLocks noChangeAspect="1"/>
          </p:cNvPicPr>
          <p:nvPr/>
        </p:nvPicPr>
        <p:blipFill>
          <a:blip r:embed="rId2"/>
          <a:stretch>
            <a:fillRect/>
          </a:stretch>
        </p:blipFill>
        <p:spPr>
          <a:xfrm>
            <a:off x="-48768" y="251105"/>
            <a:ext cx="4116712" cy="3092412"/>
          </a:xfrm>
          <a:prstGeom prst="rect">
            <a:avLst/>
          </a:prstGeom>
        </p:spPr>
      </p:pic>
      <p:pic>
        <p:nvPicPr>
          <p:cNvPr id="4" name="Grafik 3">
            <a:extLst>
              <a:ext uri="{FF2B5EF4-FFF2-40B4-BE49-F238E27FC236}">
                <a16:creationId xmlns:a16="http://schemas.microsoft.com/office/drawing/2014/main" id="{06A86BCC-99D5-4A21-BC0E-07011E96F6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6656" y="3319271"/>
            <a:ext cx="4718304" cy="3538729"/>
          </a:xfrm>
          <a:prstGeom prst="rect">
            <a:avLst/>
          </a:prstGeom>
        </p:spPr>
      </p:pic>
      <p:pic>
        <p:nvPicPr>
          <p:cNvPr id="5" name="Grafik 4">
            <a:extLst>
              <a:ext uri="{FF2B5EF4-FFF2-40B4-BE49-F238E27FC236}">
                <a16:creationId xmlns:a16="http://schemas.microsoft.com/office/drawing/2014/main" id="{61093855-9229-49B6-8B78-1B2B55B32189}"/>
              </a:ext>
            </a:extLst>
          </p:cNvPr>
          <p:cNvPicPr>
            <a:picLocks noChangeAspect="1"/>
          </p:cNvPicPr>
          <p:nvPr/>
        </p:nvPicPr>
        <p:blipFill rotWithShape="1">
          <a:blip r:embed="rId4"/>
          <a:srcRect t="6951" r="11413"/>
          <a:stretch/>
        </p:blipFill>
        <p:spPr>
          <a:xfrm>
            <a:off x="-48768" y="3285082"/>
            <a:ext cx="4535424" cy="3572917"/>
          </a:xfrm>
          <a:prstGeom prst="rect">
            <a:avLst/>
          </a:prstGeom>
        </p:spPr>
      </p:pic>
    </p:spTree>
    <p:extLst>
      <p:ext uri="{BB962C8B-B14F-4D97-AF65-F5344CB8AC3E}">
        <p14:creationId xmlns:p14="http://schemas.microsoft.com/office/powerpoint/2010/main" val="11486523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Untertitel 2">
            <a:extLst>
              <a:ext uri="{FF2B5EF4-FFF2-40B4-BE49-F238E27FC236}">
                <a16:creationId xmlns:a16="http://schemas.microsoft.com/office/drawing/2014/main" id="{6DB8C450-E3AF-458E-B7E3-33BA861BBDC8}"/>
              </a:ext>
            </a:extLst>
          </p:cNvPr>
          <p:cNvSpPr>
            <a:spLocks noGrp="1"/>
          </p:cNvSpPr>
          <p:nvPr>
            <p:ph type="subTitle" idx="4294967295"/>
          </p:nvPr>
        </p:nvSpPr>
        <p:spPr>
          <a:xfrm>
            <a:off x="2897981" y="5049441"/>
            <a:ext cx="2538413" cy="428625"/>
          </a:xfrm>
        </p:spPr>
        <p:txBody>
          <a:bodyPr>
            <a:normAutofit fontScale="92500" lnSpcReduction="10000"/>
          </a:bodyPr>
          <a:lstStyle/>
          <a:p>
            <a:pPr marL="0" indent="0" algn="ctr" defTabSz="342900">
              <a:lnSpc>
                <a:spcPct val="80000"/>
              </a:lnSpc>
              <a:buNone/>
              <a:defRPr/>
            </a:pPr>
            <a:r>
              <a:rPr lang="de-AT" sz="1125" b="1">
                <a:solidFill>
                  <a:schemeClr val="accent2"/>
                </a:solidFill>
              </a:rPr>
              <a:t>Der Magén Davíd</a:t>
            </a:r>
          </a:p>
          <a:p>
            <a:pPr marL="0" indent="0" algn="ctr" defTabSz="342900">
              <a:lnSpc>
                <a:spcPct val="80000"/>
              </a:lnSpc>
              <a:buNone/>
              <a:defRPr/>
            </a:pPr>
            <a:r>
              <a:rPr lang="de-AT" sz="1125" b="1">
                <a:solidFill>
                  <a:schemeClr val="accent2"/>
                </a:solidFill>
              </a:rPr>
              <a:t>(Davidstern)</a:t>
            </a:r>
          </a:p>
        </p:txBody>
      </p:sp>
      <p:pic>
        <p:nvPicPr>
          <p:cNvPr id="32771" name="Picture 2" descr="D:\Daten\RU - Religionsunterricht\AKTUELL\01 Matura 2008\Lisa Bad Aussee\Magen David 26-1.jpg">
            <a:extLst>
              <a:ext uri="{FF2B5EF4-FFF2-40B4-BE49-F238E27FC236}">
                <a16:creationId xmlns:a16="http://schemas.microsoft.com/office/drawing/2014/main" id="{DED02C40-7FDC-49CD-B18B-C13E725FD8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568" y="857250"/>
            <a:ext cx="3804117" cy="4573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3" descr="D:\Daten\RU - Religionsunterricht\AKTUELL\01 Matura 2008\Lisa Bad Aussee\Magen David Kafr Nahum-1.jpg">
            <a:extLst>
              <a:ext uri="{FF2B5EF4-FFF2-40B4-BE49-F238E27FC236}">
                <a16:creationId xmlns:a16="http://schemas.microsoft.com/office/drawing/2014/main" id="{2C3EFDD3-830E-4973-B39F-385F39335E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28072"/>
            <a:ext cx="1774031" cy="132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6">
            <a:extLst>
              <a:ext uri="{FF2B5EF4-FFF2-40B4-BE49-F238E27FC236}">
                <a16:creationId xmlns:a16="http://schemas.microsoft.com/office/drawing/2014/main" id="{6B6FAEB9-14D8-4442-B645-42702D98EC7F}"/>
              </a:ext>
            </a:extLst>
          </p:cNvPr>
          <p:cNvSpPr txBox="1">
            <a:spLocks noChangeArrowheads="1"/>
          </p:cNvSpPr>
          <p:nvPr/>
        </p:nvSpPr>
        <p:spPr bwMode="auto">
          <a:xfrm>
            <a:off x="6241105" y="986467"/>
            <a:ext cx="271260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dirty="0">
                <a:latin typeface="Arial" panose="020B0604020202020204" pitchFamily="34" charset="0"/>
              </a:rPr>
              <a:t>Die Zahlen von 1-12</a:t>
            </a:r>
          </a:p>
          <a:p>
            <a:pPr eaLnBrk="1" hangingPunct="1">
              <a:spcBef>
                <a:spcPct val="0"/>
              </a:spcBef>
              <a:buClrTx/>
              <a:buSzTx/>
              <a:buFontTx/>
              <a:buNone/>
            </a:pPr>
            <a:r>
              <a:rPr lang="de-DE" altLang="de-DE" sz="2000" dirty="0">
                <a:latin typeface="Arial" panose="020B0604020202020204" pitchFamily="34" charset="0"/>
              </a:rPr>
              <a:t>(Stämme Israels)</a:t>
            </a:r>
          </a:p>
          <a:p>
            <a:pPr eaLnBrk="1" hangingPunct="1">
              <a:spcBef>
                <a:spcPct val="0"/>
              </a:spcBef>
              <a:buClrTx/>
              <a:buSzTx/>
              <a:buFontTx/>
              <a:buNone/>
            </a:pPr>
            <a:r>
              <a:rPr lang="de-DE" altLang="de-DE" sz="2000" dirty="0">
                <a:latin typeface="Arial" panose="020B0604020202020204" pitchFamily="34" charset="0"/>
              </a:rPr>
              <a:t>an den Eck- und </a:t>
            </a:r>
          </a:p>
          <a:p>
            <a:pPr eaLnBrk="1" hangingPunct="1">
              <a:spcBef>
                <a:spcPct val="0"/>
              </a:spcBef>
              <a:buClrTx/>
              <a:buSzTx/>
              <a:buFontTx/>
              <a:buNone/>
            </a:pPr>
            <a:r>
              <a:rPr lang="de-DE" altLang="de-DE" sz="2000" dirty="0">
                <a:latin typeface="Arial" panose="020B0604020202020204" pitchFamily="34" charset="0"/>
              </a:rPr>
              <a:t>Schnittpunkten in</a:t>
            </a:r>
          </a:p>
          <a:p>
            <a:pPr eaLnBrk="1" hangingPunct="1">
              <a:spcBef>
                <a:spcPct val="0"/>
              </a:spcBef>
              <a:buClrTx/>
              <a:buSzTx/>
              <a:buFontTx/>
              <a:buNone/>
            </a:pPr>
            <a:r>
              <a:rPr lang="de-DE" altLang="de-DE" sz="2000" dirty="0">
                <a:latin typeface="Arial" panose="020B0604020202020204" pitchFamily="34" charset="0"/>
              </a:rPr>
              <a:t>einer bestimmten </a:t>
            </a:r>
          </a:p>
          <a:p>
            <a:pPr eaLnBrk="1" hangingPunct="1">
              <a:spcBef>
                <a:spcPct val="0"/>
              </a:spcBef>
              <a:buClrTx/>
              <a:buSzTx/>
              <a:buFontTx/>
              <a:buNone/>
            </a:pPr>
            <a:r>
              <a:rPr lang="de-DE" altLang="de-DE" sz="2000" dirty="0">
                <a:latin typeface="Arial" panose="020B0604020202020204" pitchFamily="34" charset="0"/>
              </a:rPr>
              <a:t>Anordnung ergeben</a:t>
            </a:r>
          </a:p>
          <a:p>
            <a:pPr eaLnBrk="1" hangingPunct="1">
              <a:spcBef>
                <a:spcPct val="0"/>
              </a:spcBef>
              <a:buClrTx/>
              <a:buSzTx/>
              <a:buFontTx/>
              <a:buNone/>
            </a:pPr>
            <a:r>
              <a:rPr lang="de-DE" altLang="de-DE" sz="2000" dirty="0">
                <a:latin typeface="Arial" panose="020B0604020202020204" pitchFamily="34" charset="0"/>
              </a:rPr>
              <a:t>immer 26 </a:t>
            </a:r>
          </a:p>
          <a:p>
            <a:pPr eaLnBrk="1" hangingPunct="1">
              <a:spcBef>
                <a:spcPct val="0"/>
              </a:spcBef>
              <a:buClrTx/>
              <a:buSzTx/>
              <a:buFontTx/>
              <a:buNone/>
            </a:pPr>
            <a:r>
              <a:rPr lang="de-DE" altLang="de-DE" sz="2000" dirty="0">
                <a:latin typeface="Arial" panose="020B0604020202020204" pitchFamily="34" charset="0"/>
              </a:rPr>
              <a:t>= Die Zahl für „JHWH“</a:t>
            </a:r>
            <a:endParaRPr lang="de-AT" altLang="de-DE" sz="1800" dirty="0">
              <a:latin typeface="Arial" panose="020B0604020202020204" pitchFamily="34" charset="0"/>
            </a:endParaRPr>
          </a:p>
        </p:txBody>
      </p:sp>
      <p:sp>
        <p:nvSpPr>
          <p:cNvPr id="32774" name="Text Box 7">
            <a:extLst>
              <a:ext uri="{FF2B5EF4-FFF2-40B4-BE49-F238E27FC236}">
                <a16:creationId xmlns:a16="http://schemas.microsoft.com/office/drawing/2014/main" id="{5EAE7628-5689-4E85-BE31-9BCAE77BDF3B}"/>
              </a:ext>
            </a:extLst>
          </p:cNvPr>
          <p:cNvSpPr txBox="1">
            <a:spLocks noChangeArrowheads="1"/>
          </p:cNvSpPr>
          <p:nvPr/>
        </p:nvSpPr>
        <p:spPr bwMode="auto">
          <a:xfrm>
            <a:off x="6241105" y="4442818"/>
            <a:ext cx="306205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dirty="0">
                <a:latin typeface="Arial" panose="020B0604020202020204" pitchFamily="34" charset="0"/>
              </a:rPr>
              <a:t>Man muss ja nicht gleich </a:t>
            </a:r>
          </a:p>
          <a:p>
            <a:pPr eaLnBrk="1" hangingPunct="1">
              <a:spcBef>
                <a:spcPct val="0"/>
              </a:spcBef>
              <a:buClrTx/>
              <a:buSzTx/>
              <a:buFontTx/>
              <a:buNone/>
            </a:pPr>
            <a:r>
              <a:rPr lang="de-DE" altLang="de-DE" sz="2000" dirty="0">
                <a:latin typeface="Arial" panose="020B0604020202020204" pitchFamily="34" charset="0"/>
              </a:rPr>
              <a:t>eine Theologie darauf</a:t>
            </a:r>
          </a:p>
          <a:p>
            <a:pPr eaLnBrk="1" hangingPunct="1">
              <a:spcBef>
                <a:spcPct val="0"/>
              </a:spcBef>
              <a:buClrTx/>
              <a:buSzTx/>
              <a:buFontTx/>
              <a:buNone/>
            </a:pPr>
            <a:r>
              <a:rPr lang="de-DE" altLang="de-DE" sz="2000" dirty="0">
                <a:latin typeface="Arial" panose="020B0604020202020204" pitchFamily="34" charset="0"/>
              </a:rPr>
              <a:t>bauen – aber schon </a:t>
            </a:r>
          </a:p>
          <a:p>
            <a:pPr eaLnBrk="1" hangingPunct="1">
              <a:spcBef>
                <a:spcPct val="0"/>
              </a:spcBef>
              <a:buClrTx/>
              <a:buSzTx/>
              <a:buFontTx/>
              <a:buNone/>
            </a:pPr>
            <a:r>
              <a:rPr lang="de-DE" altLang="de-DE" sz="2000" dirty="0">
                <a:latin typeface="Arial" panose="020B0604020202020204" pitchFamily="34" charset="0"/>
              </a:rPr>
              <a:t>verblüffend </a:t>
            </a:r>
            <a:r>
              <a:rPr lang="de-DE" altLang="de-DE" sz="2000" dirty="0">
                <a:latin typeface="Arial" panose="020B0604020202020204" pitchFamily="34" charset="0"/>
                <a:sym typeface="Wingdings" panose="05000000000000000000" pitchFamily="2" charset="2"/>
              </a:rPr>
              <a:t></a:t>
            </a:r>
            <a:endParaRPr lang="de-AT" altLang="de-DE" sz="1800" dirty="0">
              <a:latin typeface="Arial" panose="020B0604020202020204" pitchFamily="34" charset="0"/>
            </a:endParaRPr>
          </a:p>
        </p:txBody>
      </p:sp>
      <p:sp>
        <p:nvSpPr>
          <p:cNvPr id="32775" name="Rectangle 8">
            <a:extLst>
              <a:ext uri="{FF2B5EF4-FFF2-40B4-BE49-F238E27FC236}">
                <a16:creationId xmlns:a16="http://schemas.microsoft.com/office/drawing/2014/main" id="{FD08FF7B-02E0-4138-8A79-B23463E0E984}"/>
              </a:ext>
            </a:extLst>
          </p:cNvPr>
          <p:cNvSpPr>
            <a:spLocks noChangeArrowheads="1"/>
          </p:cNvSpPr>
          <p:nvPr/>
        </p:nvSpPr>
        <p:spPr bwMode="auto">
          <a:xfrm>
            <a:off x="351338" y="1148292"/>
            <a:ext cx="141927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dirty="0">
                <a:latin typeface="Arial" panose="020B0604020202020204" pitchFamily="34" charset="0"/>
              </a:rPr>
              <a:t>J =  10</a:t>
            </a:r>
          </a:p>
          <a:p>
            <a:pPr eaLnBrk="1" hangingPunct="1">
              <a:spcBef>
                <a:spcPct val="0"/>
              </a:spcBef>
              <a:buClrTx/>
              <a:buSzTx/>
              <a:buFontTx/>
              <a:buNone/>
            </a:pPr>
            <a:r>
              <a:rPr lang="de-DE" altLang="de-DE" sz="2000" dirty="0">
                <a:latin typeface="Arial" panose="020B0604020202020204" pitchFamily="34" charset="0"/>
              </a:rPr>
              <a:t>H =   5</a:t>
            </a:r>
            <a:endParaRPr lang="de-AT" altLang="de-DE" sz="2000" dirty="0">
              <a:latin typeface="Arial" panose="020B0604020202020204" pitchFamily="34" charset="0"/>
            </a:endParaRPr>
          </a:p>
          <a:p>
            <a:pPr eaLnBrk="1" hangingPunct="1">
              <a:spcBef>
                <a:spcPct val="0"/>
              </a:spcBef>
              <a:buClrTx/>
              <a:buSzTx/>
              <a:buFontTx/>
              <a:buNone/>
            </a:pPr>
            <a:r>
              <a:rPr lang="de-DE" altLang="de-DE" sz="2000" dirty="0">
                <a:latin typeface="Arial" panose="020B0604020202020204" pitchFamily="34" charset="0"/>
              </a:rPr>
              <a:t>W =  6</a:t>
            </a:r>
            <a:endParaRPr lang="de-AT" altLang="de-DE" sz="2000" dirty="0">
              <a:latin typeface="Arial" panose="020B0604020202020204" pitchFamily="34" charset="0"/>
            </a:endParaRPr>
          </a:p>
          <a:p>
            <a:pPr eaLnBrk="1" hangingPunct="1">
              <a:spcBef>
                <a:spcPct val="0"/>
              </a:spcBef>
              <a:buClrTx/>
              <a:buSzTx/>
              <a:buFontTx/>
              <a:buNone/>
            </a:pPr>
            <a:r>
              <a:rPr lang="de-DE" altLang="de-DE" sz="2000" dirty="0">
                <a:latin typeface="Arial" panose="020B0604020202020204" pitchFamily="34" charset="0"/>
              </a:rPr>
              <a:t>H =   5</a:t>
            </a:r>
            <a:endParaRPr lang="de-DE" altLang="de-DE" sz="1800" dirty="0">
              <a:latin typeface="Arial" panose="020B0604020202020204" pitchFamily="34" charset="0"/>
            </a:endParaRPr>
          </a:p>
        </p:txBody>
      </p:sp>
      <p:sp>
        <p:nvSpPr>
          <p:cNvPr id="32776" name="Textfeld 1">
            <a:extLst>
              <a:ext uri="{FF2B5EF4-FFF2-40B4-BE49-F238E27FC236}">
                <a16:creationId xmlns:a16="http://schemas.microsoft.com/office/drawing/2014/main" id="{27398E37-92B4-479A-8C6A-47F6D7F319BE}"/>
              </a:ext>
            </a:extLst>
          </p:cNvPr>
          <p:cNvSpPr txBox="1">
            <a:spLocks noChangeArrowheads="1"/>
          </p:cNvSpPr>
          <p:nvPr/>
        </p:nvSpPr>
        <p:spPr bwMode="auto">
          <a:xfrm>
            <a:off x="0" y="2805752"/>
            <a:ext cx="24609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r>
              <a:rPr lang="de-AT" altLang="de-DE" sz="1800" b="1" dirty="0">
                <a:latin typeface="Arial" panose="020B0604020202020204" pitchFamily="34" charset="0"/>
              </a:rPr>
              <a:t>5 Mose 6.4</a:t>
            </a:r>
          </a:p>
          <a:p>
            <a:pPr>
              <a:spcBef>
                <a:spcPct val="0"/>
              </a:spcBef>
              <a:buClrTx/>
              <a:buSzTx/>
              <a:buFontTx/>
              <a:buNone/>
            </a:pPr>
            <a:r>
              <a:rPr lang="de-AT" altLang="de-DE" sz="1800" b="1" dirty="0" err="1">
                <a:latin typeface="Arial" panose="020B0604020202020204" pitchFamily="34" charset="0"/>
              </a:rPr>
              <a:t>Echad</a:t>
            </a:r>
            <a:r>
              <a:rPr lang="de-AT" altLang="de-DE" sz="1800" b="1" dirty="0">
                <a:latin typeface="Arial" panose="020B0604020202020204" pitchFamily="34" charset="0"/>
              </a:rPr>
              <a:t> = einig – 13</a:t>
            </a:r>
          </a:p>
          <a:p>
            <a:pPr>
              <a:spcBef>
                <a:spcPct val="0"/>
              </a:spcBef>
              <a:buClrTx/>
              <a:buSzTx/>
              <a:buFontTx/>
              <a:buNone/>
            </a:pPr>
            <a:r>
              <a:rPr lang="de-AT" altLang="de-DE" sz="1800" b="1" dirty="0" err="1">
                <a:latin typeface="Arial" panose="020B0604020202020204" pitchFamily="34" charset="0"/>
              </a:rPr>
              <a:t>Ahava</a:t>
            </a:r>
            <a:r>
              <a:rPr lang="de-AT" altLang="de-DE" sz="1800" b="1" dirty="0">
                <a:latin typeface="Arial" panose="020B0604020202020204" pitchFamily="34" charset="0"/>
              </a:rPr>
              <a:t> = liebend – 13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2000"/>
                                        <p:tgtEl>
                                          <p:spTgt spid="563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6322">
                                            <p:txEl>
                                              <p:pRg st="1" end="1"/>
                                            </p:txEl>
                                          </p:spTgt>
                                        </p:tgtEl>
                                        <p:attrNameLst>
                                          <p:attrName>style.visibility</p:attrName>
                                        </p:attrNameLst>
                                      </p:cBhvr>
                                      <p:to>
                                        <p:strVal val="visible"/>
                                      </p:to>
                                    </p:set>
                                    <p:animEffect transition="in" filter="fade">
                                      <p:cBhvr>
                                        <p:cTn id="12" dur="2000"/>
                                        <p:tgtEl>
                                          <p:spTgt spid="563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0869E-9AAD-C613-E5F5-9735EB3A61EF}"/>
              </a:ext>
            </a:extLst>
          </p:cNvPr>
          <p:cNvSpPr>
            <a:spLocks noGrp="1"/>
          </p:cNvSpPr>
          <p:nvPr>
            <p:ph type="title"/>
          </p:nvPr>
        </p:nvSpPr>
        <p:spPr/>
        <p:txBody>
          <a:bodyPr>
            <a:normAutofit/>
          </a:bodyPr>
          <a:lstStyle/>
          <a:p>
            <a:r>
              <a:rPr lang="de-AT" sz="3600" dirty="0"/>
              <a:t>Paulus – oder Plato?</a:t>
            </a:r>
          </a:p>
        </p:txBody>
      </p:sp>
      <p:sp>
        <p:nvSpPr>
          <p:cNvPr id="3" name="Textplatzhalter 2">
            <a:extLst>
              <a:ext uri="{FF2B5EF4-FFF2-40B4-BE49-F238E27FC236}">
                <a16:creationId xmlns:a16="http://schemas.microsoft.com/office/drawing/2014/main" id="{DF410AD8-6C36-1D93-D891-CDAF9F095159}"/>
              </a:ext>
            </a:extLst>
          </p:cNvPr>
          <p:cNvSpPr>
            <a:spLocks noGrp="1"/>
          </p:cNvSpPr>
          <p:nvPr>
            <p:ph type="body" idx="1"/>
          </p:nvPr>
        </p:nvSpPr>
        <p:spPr/>
        <p:txBody>
          <a:bodyPr/>
          <a:lstStyle/>
          <a:p>
            <a:r>
              <a:rPr lang="de-AT" sz="2800" dirty="0"/>
              <a:t>Geist und Gestalt</a:t>
            </a:r>
            <a:endParaRPr lang="de-AT" dirty="0"/>
          </a:p>
        </p:txBody>
      </p:sp>
    </p:spTree>
    <p:extLst>
      <p:ext uri="{BB962C8B-B14F-4D97-AF65-F5344CB8AC3E}">
        <p14:creationId xmlns:p14="http://schemas.microsoft.com/office/powerpoint/2010/main" val="77387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06EFE48-F450-400A-8292-D75EE8306F21}"/>
              </a:ext>
            </a:extLst>
          </p:cNvPr>
          <p:cNvPicPr>
            <a:picLocks noChangeAspect="1"/>
          </p:cNvPicPr>
          <p:nvPr/>
        </p:nvPicPr>
        <p:blipFill rotWithShape="1">
          <a:blip r:embed="rId2"/>
          <a:srcRect b="7255"/>
          <a:stretch/>
        </p:blipFill>
        <p:spPr>
          <a:xfrm>
            <a:off x="3888214" y="857251"/>
            <a:ext cx="1193006" cy="2007524"/>
          </a:xfrm>
          <a:prstGeom prst="rect">
            <a:avLst/>
          </a:prstGeom>
        </p:spPr>
      </p:pic>
      <p:pic>
        <p:nvPicPr>
          <p:cNvPr id="6" name="Grafik 5">
            <a:extLst>
              <a:ext uri="{FF2B5EF4-FFF2-40B4-BE49-F238E27FC236}">
                <a16:creationId xmlns:a16="http://schemas.microsoft.com/office/drawing/2014/main" id="{B666975A-4006-42C1-A3A3-B17012C65678}"/>
              </a:ext>
            </a:extLst>
          </p:cNvPr>
          <p:cNvPicPr>
            <a:picLocks noChangeAspect="1"/>
          </p:cNvPicPr>
          <p:nvPr/>
        </p:nvPicPr>
        <p:blipFill>
          <a:blip r:embed="rId3"/>
          <a:stretch>
            <a:fillRect/>
          </a:stretch>
        </p:blipFill>
        <p:spPr>
          <a:xfrm>
            <a:off x="2690596" y="4154545"/>
            <a:ext cx="1643063" cy="1643063"/>
          </a:xfrm>
          <a:prstGeom prst="rect">
            <a:avLst/>
          </a:prstGeom>
        </p:spPr>
      </p:pic>
      <p:pic>
        <p:nvPicPr>
          <p:cNvPr id="7" name="Grafik 6">
            <a:extLst>
              <a:ext uri="{FF2B5EF4-FFF2-40B4-BE49-F238E27FC236}">
                <a16:creationId xmlns:a16="http://schemas.microsoft.com/office/drawing/2014/main" id="{B83D3FFA-65DB-450A-926F-48E13E90693D}"/>
              </a:ext>
            </a:extLst>
          </p:cNvPr>
          <p:cNvPicPr>
            <a:picLocks noChangeAspect="1"/>
          </p:cNvPicPr>
          <p:nvPr/>
        </p:nvPicPr>
        <p:blipFill>
          <a:blip r:embed="rId4"/>
          <a:stretch>
            <a:fillRect/>
          </a:stretch>
        </p:blipFill>
        <p:spPr>
          <a:xfrm>
            <a:off x="4738257" y="4322424"/>
            <a:ext cx="1964531" cy="1307306"/>
          </a:xfrm>
          <a:prstGeom prst="rect">
            <a:avLst/>
          </a:prstGeom>
        </p:spPr>
      </p:pic>
      <p:pic>
        <p:nvPicPr>
          <p:cNvPr id="9" name="Grafik 8">
            <a:extLst>
              <a:ext uri="{FF2B5EF4-FFF2-40B4-BE49-F238E27FC236}">
                <a16:creationId xmlns:a16="http://schemas.microsoft.com/office/drawing/2014/main" id="{BD512E94-6B17-4ACF-824C-C011033F3219}"/>
              </a:ext>
            </a:extLst>
          </p:cNvPr>
          <p:cNvPicPr>
            <a:picLocks noChangeAspect="1"/>
          </p:cNvPicPr>
          <p:nvPr/>
        </p:nvPicPr>
        <p:blipFill>
          <a:blip r:embed="rId5"/>
          <a:stretch>
            <a:fillRect/>
          </a:stretch>
        </p:blipFill>
        <p:spPr>
          <a:xfrm>
            <a:off x="7107385" y="4364701"/>
            <a:ext cx="1960960" cy="1307306"/>
          </a:xfrm>
          <a:prstGeom prst="rect">
            <a:avLst/>
          </a:prstGeom>
        </p:spPr>
      </p:pic>
      <p:pic>
        <p:nvPicPr>
          <p:cNvPr id="10" name="Grafik 9">
            <a:extLst>
              <a:ext uri="{FF2B5EF4-FFF2-40B4-BE49-F238E27FC236}">
                <a16:creationId xmlns:a16="http://schemas.microsoft.com/office/drawing/2014/main" id="{1488AC68-8D4C-4727-A28D-1D1461F56F9D}"/>
              </a:ext>
            </a:extLst>
          </p:cNvPr>
          <p:cNvPicPr>
            <a:picLocks noChangeAspect="1"/>
          </p:cNvPicPr>
          <p:nvPr/>
        </p:nvPicPr>
        <p:blipFill>
          <a:blip r:embed="rId6"/>
          <a:stretch>
            <a:fillRect/>
          </a:stretch>
        </p:blipFill>
        <p:spPr>
          <a:xfrm>
            <a:off x="500062" y="4154546"/>
            <a:ext cx="1607344" cy="1607344"/>
          </a:xfrm>
          <a:prstGeom prst="rect">
            <a:avLst/>
          </a:prstGeom>
        </p:spPr>
      </p:pic>
      <p:sp>
        <p:nvSpPr>
          <p:cNvPr id="2" name="Textfeld 1">
            <a:extLst>
              <a:ext uri="{FF2B5EF4-FFF2-40B4-BE49-F238E27FC236}">
                <a16:creationId xmlns:a16="http://schemas.microsoft.com/office/drawing/2014/main" id="{FDB5BEA2-F90F-4A94-AEF3-F92D9646BDFB}"/>
              </a:ext>
            </a:extLst>
          </p:cNvPr>
          <p:cNvSpPr txBox="1"/>
          <p:nvPr/>
        </p:nvSpPr>
        <p:spPr>
          <a:xfrm>
            <a:off x="1134685" y="1592927"/>
            <a:ext cx="1197035" cy="1200329"/>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de-AT" sz="1800" b="0" i="0" u="none" strike="noStrike" kern="1200" cap="none" spc="0" normalizeH="0" baseline="0" noProof="0" dirty="0">
                <a:ln>
                  <a:noFill/>
                </a:ln>
                <a:solidFill>
                  <a:prstClr val="white"/>
                </a:solidFill>
                <a:effectLst/>
                <a:uLnTx/>
                <a:uFillTx/>
                <a:latin typeface="Rockwell" panose="02060603020205020403"/>
                <a:ea typeface="+mn-ea"/>
                <a:cs typeface="+mn-cs"/>
              </a:rPr>
              <a:t>IDEE</a:t>
            </a:r>
            <a:br>
              <a:rPr kumimoji="0" lang="de-AT" sz="1800" b="0" i="0" u="none" strike="noStrike" kern="1200" cap="none" spc="0" normalizeH="0" baseline="0" noProof="0" dirty="0">
                <a:ln>
                  <a:noFill/>
                </a:ln>
                <a:solidFill>
                  <a:prstClr val="white"/>
                </a:solidFill>
                <a:effectLst/>
                <a:uLnTx/>
                <a:uFillTx/>
                <a:latin typeface="Rockwell" panose="02060603020205020403"/>
                <a:ea typeface="+mn-ea"/>
                <a:cs typeface="+mn-cs"/>
              </a:rPr>
            </a:br>
            <a:r>
              <a:rPr kumimoji="0" lang="de-AT" sz="1800" b="0" i="0" u="none" strike="noStrike" kern="1200" cap="none" spc="0" normalizeH="0" baseline="0" noProof="0" dirty="0">
                <a:ln>
                  <a:noFill/>
                </a:ln>
                <a:solidFill>
                  <a:prstClr val="white"/>
                </a:solidFill>
                <a:effectLst/>
                <a:uLnTx/>
                <a:uFillTx/>
                <a:latin typeface="Rockwell" panose="02060603020205020403"/>
                <a:ea typeface="+mn-ea"/>
                <a:cs typeface="+mn-cs"/>
              </a:rPr>
              <a:t>BEGRIFF „ROSE“</a:t>
            </a: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de-AT" sz="1800" b="0" i="0" u="none" strike="noStrike" kern="1200" cap="none" spc="0" normalizeH="0" baseline="0" noProof="0" dirty="0">
                <a:ln>
                  <a:noFill/>
                </a:ln>
                <a:solidFill>
                  <a:prstClr val="white"/>
                </a:solidFill>
                <a:effectLst/>
                <a:uLnTx/>
                <a:uFillTx/>
                <a:latin typeface="Rockwell" panose="02060603020205020403"/>
                <a:ea typeface="+mn-ea"/>
                <a:cs typeface="+mn-cs"/>
              </a:rPr>
              <a:t>URBILD</a:t>
            </a:r>
          </a:p>
        </p:txBody>
      </p:sp>
      <p:sp>
        <p:nvSpPr>
          <p:cNvPr id="3" name="Textfeld 2">
            <a:extLst>
              <a:ext uri="{FF2B5EF4-FFF2-40B4-BE49-F238E27FC236}">
                <a16:creationId xmlns:a16="http://schemas.microsoft.com/office/drawing/2014/main" id="{254A1466-D103-40EA-8DE1-17D54477AA48}"/>
              </a:ext>
            </a:extLst>
          </p:cNvPr>
          <p:cNvSpPr txBox="1"/>
          <p:nvPr/>
        </p:nvSpPr>
        <p:spPr>
          <a:xfrm flipH="1">
            <a:off x="5783904" y="1037072"/>
            <a:ext cx="2185209" cy="1631216"/>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de-AT" sz="2000" b="0" i="0" u="none" strike="noStrike" kern="1200" cap="none" spc="0" normalizeH="0" baseline="0" noProof="0" dirty="0">
                <a:ln>
                  <a:noFill/>
                </a:ln>
                <a:solidFill>
                  <a:prstClr val="white"/>
                </a:solidFill>
                <a:effectLst/>
                <a:uLnTx/>
                <a:uFillTx/>
                <a:latin typeface="Rockwell" panose="02060603020205020403"/>
                <a:ea typeface="+mn-ea"/>
                <a:cs typeface="+mn-cs"/>
              </a:rPr>
              <a:t>Was eine Rose „an sich“ ist… </a:t>
            </a:r>
            <a:r>
              <a:rPr kumimoji="0" lang="de-AT" sz="2000" b="0" i="0" u="none" strike="noStrike" kern="1200" cap="none" spc="0" normalizeH="0" baseline="0" noProof="0" dirty="0" err="1">
                <a:ln>
                  <a:noFill/>
                </a:ln>
                <a:solidFill>
                  <a:prstClr val="white"/>
                </a:solidFill>
                <a:effectLst/>
                <a:uLnTx/>
                <a:uFillTx/>
                <a:latin typeface="Rockwell" panose="02060603020205020403"/>
                <a:ea typeface="+mn-ea"/>
                <a:cs typeface="+mn-cs"/>
              </a:rPr>
              <a:t>Stengel</a:t>
            </a:r>
            <a:r>
              <a:rPr kumimoji="0" lang="de-AT" sz="2000" b="0" i="0" u="none" strike="noStrike" kern="1200" cap="none" spc="0" normalizeH="0" baseline="0" noProof="0" dirty="0">
                <a:ln>
                  <a:noFill/>
                </a:ln>
                <a:solidFill>
                  <a:prstClr val="white"/>
                </a:solidFill>
                <a:effectLst/>
                <a:uLnTx/>
                <a:uFillTx/>
                <a:latin typeface="Rockwell" panose="02060603020205020403"/>
                <a:ea typeface="+mn-ea"/>
                <a:cs typeface="+mn-cs"/>
              </a:rPr>
              <a:t>, Blätter, Dornen, Blüte, Duft</a:t>
            </a:r>
          </a:p>
        </p:txBody>
      </p:sp>
      <p:cxnSp>
        <p:nvCxnSpPr>
          <p:cNvPr id="8" name="Gerade Verbindung mit Pfeil 7">
            <a:extLst>
              <a:ext uri="{FF2B5EF4-FFF2-40B4-BE49-F238E27FC236}">
                <a16:creationId xmlns:a16="http://schemas.microsoft.com/office/drawing/2014/main" id="{A3563904-1845-4F19-B627-FBAFB3E15B1B}"/>
              </a:ext>
            </a:extLst>
          </p:cNvPr>
          <p:cNvCxnSpPr/>
          <p:nvPr/>
        </p:nvCxnSpPr>
        <p:spPr>
          <a:xfrm flipH="1">
            <a:off x="1783080" y="2770172"/>
            <a:ext cx="1729048" cy="10173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83288FDA-0FB7-4D61-81F1-6567BB7D166A}"/>
              </a:ext>
            </a:extLst>
          </p:cNvPr>
          <p:cNvCxnSpPr/>
          <p:nvPr/>
        </p:nvCxnSpPr>
        <p:spPr>
          <a:xfrm flipH="1">
            <a:off x="3512128" y="3039341"/>
            <a:ext cx="577734" cy="8603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E774AD88-092C-4568-84C0-03A3E764A842}"/>
              </a:ext>
            </a:extLst>
          </p:cNvPr>
          <p:cNvCxnSpPr/>
          <p:nvPr/>
        </p:nvCxnSpPr>
        <p:spPr>
          <a:xfrm>
            <a:off x="4738257" y="3039342"/>
            <a:ext cx="894655" cy="9725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D3E4EF5C-14B5-41D0-8ED4-16841EA921C1}"/>
              </a:ext>
            </a:extLst>
          </p:cNvPr>
          <p:cNvCxnSpPr/>
          <p:nvPr/>
        </p:nvCxnSpPr>
        <p:spPr>
          <a:xfrm>
            <a:off x="5386647" y="2864775"/>
            <a:ext cx="2431473" cy="1289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feld 16">
            <a:extLst>
              <a:ext uri="{FF2B5EF4-FFF2-40B4-BE49-F238E27FC236}">
                <a16:creationId xmlns:a16="http://schemas.microsoft.com/office/drawing/2014/main" id="{EFB0CF0B-5563-4190-9EBB-90D11AD9BE0C}"/>
              </a:ext>
            </a:extLst>
          </p:cNvPr>
          <p:cNvSpPr txBox="1"/>
          <p:nvPr/>
        </p:nvSpPr>
        <p:spPr>
          <a:xfrm flipH="1">
            <a:off x="4036868" y="3525635"/>
            <a:ext cx="1052988" cy="369332"/>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de-AT" sz="1800" b="0" i="0" u="none" strike="noStrike" kern="1200" cap="none" spc="0" normalizeH="0" baseline="0" noProof="0" dirty="0">
                <a:ln>
                  <a:noFill/>
                </a:ln>
                <a:solidFill>
                  <a:prstClr val="white"/>
                </a:solidFill>
                <a:effectLst/>
                <a:uLnTx/>
                <a:uFillTx/>
                <a:latin typeface="Rockwell" panose="02060603020205020403"/>
                <a:ea typeface="+mn-ea"/>
                <a:cs typeface="+mn-cs"/>
              </a:rPr>
              <a:t>Abbild</a:t>
            </a:r>
          </a:p>
        </p:txBody>
      </p:sp>
    </p:spTree>
    <p:extLst>
      <p:ext uri="{BB962C8B-B14F-4D97-AF65-F5344CB8AC3E}">
        <p14:creationId xmlns:p14="http://schemas.microsoft.com/office/powerpoint/2010/main" val="37421385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DE52A6-D9C8-04B7-0945-58B63EC0C9F2}"/>
              </a:ext>
            </a:extLst>
          </p:cNvPr>
          <p:cNvSpPr>
            <a:spLocks noGrp="1"/>
          </p:cNvSpPr>
          <p:nvPr>
            <p:ph type="title"/>
          </p:nvPr>
        </p:nvSpPr>
        <p:spPr>
          <a:xfrm>
            <a:off x="685347" y="18309"/>
            <a:ext cx="7765321" cy="1034427"/>
          </a:xfrm>
        </p:spPr>
        <p:txBody>
          <a:bodyPr>
            <a:normAutofit fontScale="90000"/>
          </a:bodyPr>
          <a:lstStyle/>
          <a:p>
            <a:r>
              <a:rPr lang="de-AT" sz="2400" dirty="0"/>
              <a:t>P</a:t>
            </a:r>
            <a:br>
              <a:rPr lang="de-AT" sz="2400" dirty="0"/>
            </a:br>
            <a:r>
              <a:rPr lang="de-AT" sz="2400" dirty="0"/>
              <a:t>Paulus – oder PLATO</a:t>
            </a:r>
            <a:br>
              <a:rPr lang="de-AT" sz="2400" dirty="0"/>
            </a:br>
            <a:r>
              <a:rPr lang="de-AT" sz="2400" dirty="0"/>
              <a:t>(Geist und Gestalt)</a:t>
            </a:r>
          </a:p>
        </p:txBody>
      </p:sp>
      <p:sp>
        <p:nvSpPr>
          <p:cNvPr id="3" name="Inhaltsplatzhalter 2">
            <a:extLst>
              <a:ext uri="{FF2B5EF4-FFF2-40B4-BE49-F238E27FC236}">
                <a16:creationId xmlns:a16="http://schemas.microsoft.com/office/drawing/2014/main" id="{7B928488-91E4-A71A-DC53-86872B8AF5F6}"/>
              </a:ext>
            </a:extLst>
          </p:cNvPr>
          <p:cNvSpPr>
            <a:spLocks noGrp="1"/>
          </p:cNvSpPr>
          <p:nvPr>
            <p:ph idx="1"/>
          </p:nvPr>
        </p:nvSpPr>
        <p:spPr>
          <a:xfrm>
            <a:off x="0" y="908720"/>
            <a:ext cx="9144000" cy="6336704"/>
          </a:xfrm>
        </p:spPr>
        <p:txBody>
          <a:bodyPr>
            <a:noAutofit/>
          </a:bodyPr>
          <a:lstStyle/>
          <a:p>
            <a:r>
              <a:rPr lang="de-AT" sz="2400" dirty="0"/>
              <a:t>Die Prägung durch den Platonismus </a:t>
            </a:r>
            <a:br>
              <a:rPr lang="de-AT" sz="2400" dirty="0"/>
            </a:br>
            <a:r>
              <a:rPr lang="de-AT" sz="2400" dirty="0"/>
              <a:t>(Leib und Leiblichkeit – Welt – Ethik – Himmel und Ewigkeit)</a:t>
            </a:r>
          </a:p>
          <a:p>
            <a:r>
              <a:rPr lang="de-AT" sz="2400" dirty="0"/>
              <a:t>Das Problem, das Plato (428-348) beschäftigt hat:</a:t>
            </a:r>
            <a:br>
              <a:rPr lang="de-AT" sz="2400" dirty="0"/>
            </a:br>
            <a:r>
              <a:rPr lang="de-AT" sz="2400" dirty="0"/>
              <a:t>Was ist real – die wirklichen Dinge … oder die Idee (die geistige Vorstellung)?</a:t>
            </a:r>
          </a:p>
          <a:p>
            <a:r>
              <a:rPr lang="de-AT" sz="2400" dirty="0"/>
              <a:t>Die Dinge – verändern sich ständig, sind vergänglich, unvollkommen… Die Idee hingegen ist ewig, unveränderlich, vollkommen</a:t>
            </a:r>
          </a:p>
          <a:p>
            <a:r>
              <a:rPr lang="de-AT" sz="2400" dirty="0"/>
              <a:t>Das Schöne – das Wahre – der Mensch – das Gerechte „an sich“</a:t>
            </a:r>
          </a:p>
          <a:p>
            <a:r>
              <a:rPr lang="de-AT" sz="2400" dirty="0"/>
              <a:t>Diese Ideen sind das eigentlich Wirkliche – alles Materielle ist nur „Abbild“ (veränderlich, vergänglich, unvollkommen…)</a:t>
            </a:r>
          </a:p>
        </p:txBody>
      </p:sp>
    </p:spTree>
    <p:extLst>
      <p:ext uri="{BB962C8B-B14F-4D97-AF65-F5344CB8AC3E}">
        <p14:creationId xmlns:p14="http://schemas.microsoft.com/office/powerpoint/2010/main" val="210063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CD1D0B-5B15-08FC-1F1B-C718C5135CF4}"/>
              </a:ext>
            </a:extLst>
          </p:cNvPr>
          <p:cNvSpPr>
            <a:spLocks noGrp="1"/>
          </p:cNvSpPr>
          <p:nvPr>
            <p:ph type="title"/>
          </p:nvPr>
        </p:nvSpPr>
        <p:spPr>
          <a:xfrm>
            <a:off x="685347" y="116632"/>
            <a:ext cx="7765321" cy="731165"/>
          </a:xfrm>
        </p:spPr>
        <p:txBody>
          <a:bodyPr/>
          <a:lstStyle/>
          <a:p>
            <a:r>
              <a:rPr lang="de-AT" sz="2400" dirty="0"/>
              <a:t>Geist und Gestalt</a:t>
            </a:r>
            <a:endParaRPr lang="de-AT" dirty="0"/>
          </a:p>
        </p:txBody>
      </p:sp>
      <p:sp>
        <p:nvSpPr>
          <p:cNvPr id="3" name="Inhaltsplatzhalter 2">
            <a:extLst>
              <a:ext uri="{FF2B5EF4-FFF2-40B4-BE49-F238E27FC236}">
                <a16:creationId xmlns:a16="http://schemas.microsoft.com/office/drawing/2014/main" id="{BCE947FC-72F4-2BD7-EA08-ED8932050677}"/>
              </a:ext>
            </a:extLst>
          </p:cNvPr>
          <p:cNvSpPr>
            <a:spLocks noGrp="1"/>
          </p:cNvSpPr>
          <p:nvPr>
            <p:ph idx="1"/>
          </p:nvPr>
        </p:nvSpPr>
        <p:spPr>
          <a:xfrm>
            <a:off x="685347" y="1161108"/>
            <a:ext cx="8351149" cy="5688632"/>
          </a:xfrm>
        </p:spPr>
        <p:txBody>
          <a:bodyPr>
            <a:noAutofit/>
          </a:bodyPr>
          <a:lstStyle/>
          <a:p>
            <a:r>
              <a:rPr lang="de-AT" sz="2400" dirty="0"/>
              <a:t>Geistliches drängt nach </a:t>
            </a:r>
            <a:r>
              <a:rPr lang="de-AT" sz="2400" dirty="0" err="1"/>
              <a:t>Verleiblichung</a:t>
            </a:r>
            <a:endParaRPr lang="de-AT" sz="2400" dirty="0"/>
          </a:p>
          <a:p>
            <a:r>
              <a:rPr lang="de-AT" sz="2400" dirty="0"/>
              <a:t>Materielles ist Ausdruck von Geistlichem – nicht der Gegensatz</a:t>
            </a:r>
          </a:p>
          <a:p>
            <a:r>
              <a:rPr lang="de-AT" sz="2400" dirty="0"/>
              <a:t>Das Materielle ist nicht der Feind des Geistigen, sondern seine Gestalt.</a:t>
            </a:r>
          </a:p>
          <a:p>
            <a:r>
              <a:rPr lang="de-AT" sz="2400" dirty="0"/>
              <a:t>Als Gott mit seiner Schöpfung fertig war, alles „sehr gut“.</a:t>
            </a:r>
          </a:p>
          <a:p>
            <a:r>
              <a:rPr lang="de-AT" sz="2400" dirty="0"/>
              <a:t>Erst mit dem Sündenfall kommt Verfall, </a:t>
            </a:r>
            <a:r>
              <a:rPr lang="de-AT" sz="2400" dirty="0" err="1"/>
              <a:t>Zerstörtheit</a:t>
            </a:r>
            <a:r>
              <a:rPr lang="de-AT" sz="2400" dirty="0"/>
              <a:t>…</a:t>
            </a:r>
          </a:p>
          <a:p>
            <a:r>
              <a:rPr lang="de-AT" sz="2400" dirty="0"/>
              <a:t>…und Plato kannte keine andere Welt, hatte keine Offenbarung, die über das Offensichtliche hinausging</a:t>
            </a:r>
            <a:r>
              <a:rPr lang="de-AT" sz="2000" dirty="0"/>
              <a:t>  </a:t>
            </a:r>
            <a:endParaRPr lang="de-AT" sz="1200" dirty="0"/>
          </a:p>
        </p:txBody>
      </p:sp>
    </p:spTree>
    <p:extLst>
      <p:ext uri="{BB962C8B-B14F-4D97-AF65-F5344CB8AC3E}">
        <p14:creationId xmlns:p14="http://schemas.microsoft.com/office/powerpoint/2010/main" val="236300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A6217E1A-3B9E-4B06-A142-9F3EFC3C655F}"/>
              </a:ext>
            </a:extLst>
          </p:cNvPr>
          <p:cNvSpPr>
            <a:spLocks noGrp="1" noChangeArrowheads="1"/>
          </p:cNvSpPr>
          <p:nvPr>
            <p:ph type="title"/>
          </p:nvPr>
        </p:nvSpPr>
        <p:spPr>
          <a:xfrm>
            <a:off x="1382316" y="250528"/>
            <a:ext cx="6172200" cy="720329"/>
          </a:xfrm>
        </p:spPr>
        <p:txBody>
          <a:bodyPr>
            <a:noAutofit/>
          </a:bodyPr>
          <a:lstStyle/>
          <a:p>
            <a:pPr eaLnBrk="1" hangingPunct="1">
              <a:defRPr/>
            </a:pPr>
            <a:r>
              <a:rPr lang="de-DE" altLang="de-DE" sz="2800" b="1" dirty="0">
                <a:solidFill>
                  <a:srgbClr val="FF0000"/>
                </a:solidFill>
              </a:rPr>
              <a:t>Die Welt, der Mensch </a:t>
            </a:r>
            <a:br>
              <a:rPr lang="de-DE" altLang="de-DE" sz="2800" b="1" dirty="0">
                <a:solidFill>
                  <a:srgbClr val="FF0000"/>
                </a:solidFill>
              </a:rPr>
            </a:br>
            <a:r>
              <a:rPr lang="de-DE" altLang="de-DE" sz="2800" b="1" dirty="0">
                <a:solidFill>
                  <a:srgbClr val="FF0000"/>
                </a:solidFill>
              </a:rPr>
              <a:t>(und der Leib)</a:t>
            </a:r>
          </a:p>
        </p:txBody>
      </p:sp>
      <p:sp>
        <p:nvSpPr>
          <p:cNvPr id="87044" name="Rectangle 4">
            <a:extLst>
              <a:ext uri="{FF2B5EF4-FFF2-40B4-BE49-F238E27FC236}">
                <a16:creationId xmlns:a16="http://schemas.microsoft.com/office/drawing/2014/main" id="{3D244E2B-44BB-4FCD-94EC-579B11E8DBBF}"/>
              </a:ext>
            </a:extLst>
          </p:cNvPr>
          <p:cNvSpPr>
            <a:spLocks noGrp="1" noChangeArrowheads="1"/>
          </p:cNvSpPr>
          <p:nvPr>
            <p:ph sz="half" idx="1"/>
          </p:nvPr>
        </p:nvSpPr>
        <p:spPr>
          <a:xfrm>
            <a:off x="467543" y="1412776"/>
            <a:ext cx="4013177" cy="4896544"/>
          </a:xfrm>
        </p:spPr>
        <p:txBody>
          <a:bodyPr>
            <a:normAutofit fontScale="92500" lnSpcReduction="20000"/>
          </a:bodyPr>
          <a:lstStyle/>
          <a:p>
            <a:pPr eaLnBrk="1" hangingPunct="1">
              <a:defRPr/>
            </a:pPr>
            <a:r>
              <a:rPr lang="de-DE" altLang="de-DE" sz="2600" b="1" dirty="0"/>
              <a:t>Dualismus</a:t>
            </a:r>
            <a:r>
              <a:rPr lang="de-DE" altLang="de-DE" sz="2600" dirty="0"/>
              <a:t> zwischen „Idee“ und „realer Welt“</a:t>
            </a:r>
            <a:br>
              <a:rPr lang="de-DE" altLang="de-DE" sz="2600" dirty="0"/>
            </a:br>
            <a:endParaRPr lang="de-DE" altLang="de-DE" sz="2600" dirty="0"/>
          </a:p>
          <a:p>
            <a:pPr eaLnBrk="1" hangingPunct="1">
              <a:defRPr/>
            </a:pPr>
            <a:r>
              <a:rPr lang="de-DE" altLang="de-DE" sz="2600" dirty="0"/>
              <a:t>Die Welt (Materie) ist unvollkommen bis schlecht / böse (Werk eines unvollkommenen Gottes) </a:t>
            </a:r>
            <a:br>
              <a:rPr lang="de-DE" altLang="de-DE" sz="2600" dirty="0"/>
            </a:br>
            <a:endParaRPr lang="de-DE" altLang="de-DE" sz="2600" dirty="0"/>
          </a:p>
          <a:p>
            <a:pPr eaLnBrk="1" hangingPunct="1">
              <a:defRPr/>
            </a:pPr>
            <a:r>
              <a:rPr lang="de-DE" altLang="de-DE" sz="2600" dirty="0"/>
              <a:t>Der Leib ist das Gefängnis der Seele – „</a:t>
            </a:r>
            <a:r>
              <a:rPr lang="de-DE" altLang="de-DE" sz="2600" dirty="0" err="1"/>
              <a:t>soma</a:t>
            </a:r>
            <a:r>
              <a:rPr lang="de-DE" altLang="de-DE" sz="2600" dirty="0"/>
              <a:t> </a:t>
            </a:r>
            <a:r>
              <a:rPr lang="de-DE" altLang="de-DE" sz="2600" dirty="0" err="1"/>
              <a:t>sema</a:t>
            </a:r>
            <a:r>
              <a:rPr lang="de-DE" altLang="de-DE" sz="2600" dirty="0"/>
              <a:t>“ (wertender Dualismus)</a:t>
            </a:r>
            <a:br>
              <a:rPr lang="de-DE" altLang="de-DE" sz="2600" dirty="0"/>
            </a:br>
            <a:endParaRPr lang="de-DE" altLang="de-DE" sz="2600" dirty="0"/>
          </a:p>
          <a:p>
            <a:pPr eaLnBrk="1" hangingPunct="1">
              <a:defRPr/>
            </a:pPr>
            <a:r>
              <a:rPr lang="de-DE" altLang="de-DE" sz="2600" dirty="0"/>
              <a:t>Aber auch: der Mensch ist „ein schlafender Gott“. (Gnosis)</a:t>
            </a:r>
            <a:endParaRPr lang="de-DE" altLang="de-DE" sz="1800" dirty="0"/>
          </a:p>
        </p:txBody>
      </p:sp>
      <p:sp>
        <p:nvSpPr>
          <p:cNvPr id="87045" name="Rectangle 5">
            <a:extLst>
              <a:ext uri="{FF2B5EF4-FFF2-40B4-BE49-F238E27FC236}">
                <a16:creationId xmlns:a16="http://schemas.microsoft.com/office/drawing/2014/main" id="{F1A9F411-A24E-4E23-A332-3946DBF781F3}"/>
              </a:ext>
            </a:extLst>
          </p:cNvPr>
          <p:cNvSpPr>
            <a:spLocks noGrp="1" noChangeArrowheads="1"/>
          </p:cNvSpPr>
          <p:nvPr>
            <p:ph sz="half" idx="2"/>
          </p:nvPr>
        </p:nvSpPr>
        <p:spPr>
          <a:xfrm>
            <a:off x="4689426" y="1412081"/>
            <a:ext cx="4157192" cy="4464942"/>
          </a:xfrm>
        </p:spPr>
        <p:txBody>
          <a:bodyPr>
            <a:normAutofit fontScale="92500" lnSpcReduction="20000"/>
          </a:bodyPr>
          <a:lstStyle/>
          <a:p>
            <a:pPr eaLnBrk="1" hangingPunct="1">
              <a:defRPr/>
            </a:pPr>
            <a:r>
              <a:rPr lang="de-DE" altLang="de-DE" sz="2600" dirty="0"/>
              <a:t>In der Schöpfung gibt Gott seiner Idee eine Gestalt, die ihm entspricht…</a:t>
            </a:r>
          </a:p>
          <a:p>
            <a:pPr eaLnBrk="1" hangingPunct="1">
              <a:defRPr/>
            </a:pPr>
            <a:r>
              <a:rPr lang="de-DE" altLang="de-DE" sz="2600" dirty="0"/>
              <a:t>Die Welt ist (auch nach dem Fall) Gottes gute Schöpfung</a:t>
            </a:r>
            <a:br>
              <a:rPr lang="de-DE" altLang="de-DE" sz="2600" dirty="0"/>
            </a:br>
            <a:r>
              <a:rPr lang="de-DE" altLang="de-DE" sz="2600" dirty="0"/>
              <a:t>(wenn auch beschädigt – Römer 8.18ff – wird erlöst)</a:t>
            </a:r>
            <a:br>
              <a:rPr lang="de-DE" altLang="de-DE" sz="2600" dirty="0"/>
            </a:br>
            <a:endParaRPr lang="de-DE" altLang="de-DE" sz="2600" dirty="0"/>
          </a:p>
          <a:p>
            <a:pPr eaLnBrk="1" hangingPunct="1">
              <a:defRPr/>
            </a:pPr>
            <a:r>
              <a:rPr lang="de-DE" altLang="de-DE" sz="2600" dirty="0"/>
              <a:t>Mensch = geliebtes Geschöpf – erlösungsbedürftig und heilsfähig</a:t>
            </a:r>
            <a:br>
              <a:rPr lang="de-DE" altLang="de-DE" sz="2600" dirty="0"/>
            </a:br>
            <a:endParaRPr lang="de-DE" altLang="de-DE" sz="2600" dirty="0"/>
          </a:p>
          <a:p>
            <a:pPr eaLnBrk="1" hangingPunct="1">
              <a:defRPr/>
            </a:pPr>
            <a:r>
              <a:rPr lang="de-DE" altLang="de-DE" sz="2600" dirty="0"/>
              <a:t>Ebenbild (+/-) </a:t>
            </a:r>
            <a:r>
              <a:rPr lang="de-DE" altLang="de-DE" sz="2600" dirty="0" err="1"/>
              <a:t>tzelem</a:t>
            </a:r>
            <a:r>
              <a:rPr lang="de-DE" altLang="de-DE" sz="2600" dirty="0"/>
              <a:t> / </a:t>
            </a:r>
            <a:r>
              <a:rPr lang="de-DE" altLang="de-DE" sz="2600" dirty="0" err="1"/>
              <a:t>demuth</a:t>
            </a:r>
            <a:endParaRPr lang="de-DE" altLang="de-DE" sz="2600" dirty="0"/>
          </a:p>
          <a:p>
            <a:pPr eaLnBrk="1" hangingPunct="1">
              <a:defRPr/>
            </a:pPr>
            <a:r>
              <a:rPr lang="de-DE" altLang="de-DE" sz="2600" dirty="0"/>
              <a:t>„</a:t>
            </a:r>
            <a:r>
              <a:rPr lang="de-DE" altLang="de-DE" sz="2600" dirty="0" err="1"/>
              <a:t>nephesh</a:t>
            </a:r>
            <a:r>
              <a:rPr lang="de-DE" altLang="de-DE" sz="2600" dirty="0"/>
              <a:t>“ – „leb“ – „</a:t>
            </a:r>
            <a:r>
              <a:rPr lang="de-DE" altLang="de-DE" sz="2600" dirty="0" err="1"/>
              <a:t>basar</a:t>
            </a:r>
            <a:r>
              <a:rPr lang="de-DE" altLang="de-DE" sz="2600" dirty="0"/>
              <a:t>“ („</a:t>
            </a:r>
            <a:r>
              <a:rPr lang="de-DE" altLang="de-DE" sz="2600" dirty="0" err="1"/>
              <a:t>sarx</a:t>
            </a:r>
            <a:r>
              <a:rPr lang="de-DE" altLang="de-DE" sz="2600" dirty="0"/>
              <a:t>“)</a:t>
            </a:r>
            <a:endParaRPr lang="de-DE" altLang="de-DE" sz="1800" dirty="0"/>
          </a:p>
        </p:txBody>
      </p:sp>
    </p:spTree>
    <p:extLst>
      <p:ext uri="{BB962C8B-B14F-4D97-AF65-F5344CB8AC3E}">
        <p14:creationId xmlns:p14="http://schemas.microsoft.com/office/powerpoint/2010/main" val="346179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0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0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0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04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704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704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704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70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build="p"/>
      <p:bldP spid="8704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B232DC-10DD-4809-9EA9-2B4947986837}"/>
              </a:ext>
            </a:extLst>
          </p:cNvPr>
          <p:cNvSpPr>
            <a:spLocks noGrp="1"/>
          </p:cNvSpPr>
          <p:nvPr>
            <p:ph type="title"/>
          </p:nvPr>
        </p:nvSpPr>
        <p:spPr/>
        <p:txBody>
          <a:bodyPr/>
          <a:lstStyle/>
          <a:p>
            <a:pPr>
              <a:defRPr/>
            </a:pPr>
            <a:r>
              <a:rPr lang="de-AT" dirty="0">
                <a:solidFill>
                  <a:srgbClr val="FF0000"/>
                </a:solidFill>
              </a:rPr>
              <a:t>Geist</a:t>
            </a:r>
          </a:p>
        </p:txBody>
      </p:sp>
      <p:sp>
        <p:nvSpPr>
          <p:cNvPr id="3" name="Inhaltsplatzhalter 2">
            <a:extLst>
              <a:ext uri="{FF2B5EF4-FFF2-40B4-BE49-F238E27FC236}">
                <a16:creationId xmlns:a16="http://schemas.microsoft.com/office/drawing/2014/main" id="{949A8BC8-D993-4628-80FD-F1DAFFF27CB0}"/>
              </a:ext>
            </a:extLst>
          </p:cNvPr>
          <p:cNvSpPr>
            <a:spLocks noGrp="1"/>
          </p:cNvSpPr>
          <p:nvPr>
            <p:ph sz="half" idx="1"/>
          </p:nvPr>
        </p:nvSpPr>
        <p:spPr/>
        <p:txBody>
          <a:bodyPr/>
          <a:lstStyle/>
          <a:p>
            <a:pPr>
              <a:defRPr/>
            </a:pPr>
            <a:r>
              <a:rPr lang="de-AT" sz="2400" dirty="0"/>
              <a:t>Kein „heiliger Geist“</a:t>
            </a:r>
          </a:p>
          <a:p>
            <a:pPr>
              <a:defRPr/>
            </a:pPr>
            <a:r>
              <a:rPr lang="de-AT" sz="2400" dirty="0"/>
              <a:t>Geist (</a:t>
            </a:r>
            <a:r>
              <a:rPr lang="de-AT" sz="2400" dirty="0" err="1"/>
              <a:t>nous</a:t>
            </a:r>
            <a:r>
              <a:rPr lang="de-AT" sz="2400" dirty="0"/>
              <a:t>)</a:t>
            </a:r>
            <a:br>
              <a:rPr lang="de-AT" sz="2400" dirty="0"/>
            </a:br>
            <a:r>
              <a:rPr lang="de-AT" sz="2400" dirty="0"/>
              <a:t>Menschengeist</a:t>
            </a:r>
            <a:br>
              <a:rPr lang="de-AT" sz="2400" dirty="0"/>
            </a:br>
            <a:endParaRPr lang="de-AT" sz="2400" dirty="0"/>
          </a:p>
          <a:p>
            <a:pPr>
              <a:defRPr/>
            </a:pPr>
            <a:r>
              <a:rPr lang="de-AT" sz="2400" dirty="0"/>
              <a:t>Verstand, Vernunft, Denken, Gedanken – aber kein Heiliger Geist als Gegenwart Gottes im Menschen</a:t>
            </a:r>
            <a:endParaRPr lang="de-AT" dirty="0"/>
          </a:p>
        </p:txBody>
      </p:sp>
      <p:sp>
        <p:nvSpPr>
          <p:cNvPr id="4" name="Inhaltsplatzhalter 3">
            <a:extLst>
              <a:ext uri="{FF2B5EF4-FFF2-40B4-BE49-F238E27FC236}">
                <a16:creationId xmlns:a16="http://schemas.microsoft.com/office/drawing/2014/main" id="{7E437651-B74F-4AF7-B45F-031D7B7454A0}"/>
              </a:ext>
            </a:extLst>
          </p:cNvPr>
          <p:cNvSpPr>
            <a:spLocks noGrp="1"/>
          </p:cNvSpPr>
          <p:nvPr>
            <p:ph sz="half" idx="2"/>
          </p:nvPr>
        </p:nvSpPr>
        <p:spPr>
          <a:xfrm>
            <a:off x="4629152" y="1848505"/>
            <a:ext cx="4316413" cy="4114800"/>
          </a:xfrm>
        </p:spPr>
        <p:txBody>
          <a:bodyPr>
            <a:normAutofit/>
          </a:bodyPr>
          <a:lstStyle/>
          <a:p>
            <a:pPr>
              <a:defRPr/>
            </a:pPr>
            <a:r>
              <a:rPr lang="de-AT" sz="2400" dirty="0"/>
              <a:t>Der Heilige Geist (</a:t>
            </a:r>
            <a:r>
              <a:rPr lang="de-AT" sz="2400" dirty="0" err="1"/>
              <a:t>pneuma</a:t>
            </a:r>
            <a:r>
              <a:rPr lang="de-AT" sz="2400" dirty="0"/>
              <a:t> </a:t>
            </a:r>
            <a:r>
              <a:rPr lang="de-AT" sz="2400" dirty="0" err="1"/>
              <a:t>hagios</a:t>
            </a:r>
            <a:r>
              <a:rPr lang="de-AT" sz="2400" dirty="0"/>
              <a:t> – eine Person; schon im AT – </a:t>
            </a:r>
            <a:r>
              <a:rPr lang="de-AT" sz="2400" dirty="0" err="1"/>
              <a:t>ruach</a:t>
            </a:r>
            <a:r>
              <a:rPr lang="de-AT" sz="2400" dirty="0"/>
              <a:t> ha </a:t>
            </a:r>
            <a:r>
              <a:rPr lang="de-AT" sz="2400" dirty="0" err="1"/>
              <a:t>kodesh</a:t>
            </a:r>
            <a:r>
              <a:rPr lang="de-AT" sz="2400" dirty="0"/>
              <a:t> – nicht ETWAS, sondern JEMAND)</a:t>
            </a:r>
          </a:p>
          <a:p>
            <a:pPr>
              <a:defRPr/>
            </a:pPr>
            <a:r>
              <a:rPr lang="de-AT" sz="2400" dirty="0"/>
              <a:t>(</a:t>
            </a:r>
            <a:r>
              <a:rPr lang="de-AT" sz="2400" dirty="0" err="1"/>
              <a:t>ruach</a:t>
            </a:r>
            <a:r>
              <a:rPr lang="de-AT" sz="2400" dirty="0"/>
              <a:t> f. – bewegend)</a:t>
            </a:r>
            <a:br>
              <a:rPr lang="de-AT" sz="2400" dirty="0"/>
            </a:br>
            <a:r>
              <a:rPr lang="de-AT" sz="2400" dirty="0"/>
              <a:t>(</a:t>
            </a:r>
            <a:r>
              <a:rPr lang="de-AT" sz="2400" dirty="0" err="1"/>
              <a:t>neshama</a:t>
            </a:r>
            <a:r>
              <a:rPr lang="de-AT" sz="2400" dirty="0"/>
              <a:t> f. – belebend)</a:t>
            </a:r>
            <a:br>
              <a:rPr lang="de-AT" sz="2400" dirty="0"/>
            </a:br>
            <a:r>
              <a:rPr lang="de-AT" sz="2400" dirty="0"/>
              <a:t>(</a:t>
            </a:r>
            <a:r>
              <a:rPr lang="de-AT" sz="2400" dirty="0" err="1"/>
              <a:t>chokmah</a:t>
            </a:r>
            <a:r>
              <a:rPr lang="de-AT" sz="2400" dirty="0"/>
              <a:t> f. – Weisheit)</a:t>
            </a:r>
          </a:p>
        </p:txBody>
      </p:sp>
    </p:spTree>
    <p:extLst>
      <p:ext uri="{BB962C8B-B14F-4D97-AF65-F5344CB8AC3E}">
        <p14:creationId xmlns:p14="http://schemas.microsoft.com/office/powerpoint/2010/main" val="761239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89CC9A-906D-4DA1-8EF4-C64F4D521CEC}"/>
              </a:ext>
            </a:extLst>
          </p:cNvPr>
          <p:cNvSpPr>
            <a:spLocks noGrp="1"/>
          </p:cNvSpPr>
          <p:nvPr>
            <p:ph type="title"/>
          </p:nvPr>
        </p:nvSpPr>
        <p:spPr>
          <a:xfrm>
            <a:off x="457200" y="381000"/>
            <a:ext cx="8229600" cy="1031875"/>
          </a:xfrm>
        </p:spPr>
        <p:txBody>
          <a:bodyPr>
            <a:normAutofit/>
          </a:bodyPr>
          <a:lstStyle/>
          <a:p>
            <a:pPr>
              <a:defRPr/>
            </a:pPr>
            <a:r>
              <a:rPr lang="de-AT" sz="2800" i="1" dirty="0">
                <a:solidFill>
                  <a:srgbClr val="FF0000"/>
                </a:solidFill>
              </a:rPr>
              <a:t>Johannes 3.1ff</a:t>
            </a:r>
            <a:br>
              <a:rPr lang="de-AT" sz="2800" i="1" dirty="0">
                <a:solidFill>
                  <a:srgbClr val="FF0000"/>
                </a:solidFill>
              </a:rPr>
            </a:br>
            <a:r>
              <a:rPr lang="de-AT" sz="2800" i="1" dirty="0" err="1">
                <a:solidFill>
                  <a:srgbClr val="FF0000"/>
                </a:solidFill>
              </a:rPr>
              <a:t>Nikodemus</a:t>
            </a:r>
            <a:r>
              <a:rPr lang="de-AT" sz="2800" i="1" dirty="0">
                <a:solidFill>
                  <a:srgbClr val="FF0000"/>
                </a:solidFill>
              </a:rPr>
              <a:t> und die neue Geburt</a:t>
            </a:r>
          </a:p>
        </p:txBody>
      </p:sp>
      <p:sp>
        <p:nvSpPr>
          <p:cNvPr id="3" name="Inhaltsplatzhalter 2">
            <a:extLst>
              <a:ext uri="{FF2B5EF4-FFF2-40B4-BE49-F238E27FC236}">
                <a16:creationId xmlns:a16="http://schemas.microsoft.com/office/drawing/2014/main" id="{8A067C36-6574-47A5-8D8A-426084985058}"/>
              </a:ext>
            </a:extLst>
          </p:cNvPr>
          <p:cNvSpPr>
            <a:spLocks noGrp="1"/>
          </p:cNvSpPr>
          <p:nvPr>
            <p:ph idx="1"/>
          </p:nvPr>
        </p:nvSpPr>
        <p:spPr>
          <a:xfrm>
            <a:off x="457200" y="1557338"/>
            <a:ext cx="8229600" cy="5111750"/>
          </a:xfrm>
        </p:spPr>
        <p:txBody>
          <a:bodyPr>
            <a:normAutofit/>
          </a:bodyPr>
          <a:lstStyle/>
          <a:p>
            <a:pPr>
              <a:defRPr/>
            </a:pPr>
            <a:r>
              <a:rPr lang="de-AT" sz="2400" dirty="0"/>
              <a:t>Im Judentum kannte man 6 Ereignisse in einem Leben, durch die man „von neuem geboren“ wurde:</a:t>
            </a:r>
          </a:p>
          <a:p>
            <a:pPr>
              <a:defRPr/>
            </a:pPr>
            <a:r>
              <a:rPr lang="de-AT" sz="2400" i="1" dirty="0"/>
              <a:t>- Wenn ein Heide zum Judentum konvertierte.</a:t>
            </a:r>
          </a:p>
          <a:p>
            <a:pPr>
              <a:defRPr/>
            </a:pPr>
            <a:r>
              <a:rPr lang="de-AT" sz="2400" i="1" dirty="0"/>
              <a:t>- Wenn ein Mensch zum König gekrönt wurde.</a:t>
            </a:r>
          </a:p>
          <a:p>
            <a:pPr>
              <a:defRPr/>
            </a:pPr>
            <a:r>
              <a:rPr lang="de-AT" sz="2400" dirty="0"/>
              <a:t>- Die „Bar </a:t>
            </a:r>
            <a:r>
              <a:rPr lang="de-AT" sz="2400" dirty="0" err="1"/>
              <a:t>Mizwah</a:t>
            </a:r>
            <a:r>
              <a:rPr lang="de-AT" sz="2400" dirty="0"/>
              <a:t>“.</a:t>
            </a:r>
          </a:p>
          <a:p>
            <a:pPr>
              <a:defRPr/>
            </a:pPr>
            <a:r>
              <a:rPr lang="de-AT" sz="2400" dirty="0"/>
              <a:t>- Wenn ein Mann heiratete.</a:t>
            </a:r>
          </a:p>
          <a:p>
            <a:pPr>
              <a:defRPr/>
            </a:pPr>
            <a:r>
              <a:rPr lang="de-AT" sz="2400" dirty="0"/>
              <a:t>- Wenn ein Mann zum Rabbi ordiniert wurde bzw. seine Amtseinführung als Schriftgelehrter hatte.</a:t>
            </a:r>
          </a:p>
          <a:p>
            <a:pPr>
              <a:defRPr/>
            </a:pPr>
            <a:r>
              <a:rPr lang="de-AT" sz="2400" dirty="0"/>
              <a:t>- Wenn ein Schriftgelehrter Leiter einer </a:t>
            </a:r>
            <a:r>
              <a:rPr lang="de-AT" sz="2400" dirty="0" err="1"/>
              <a:t>Rabbinenschule</a:t>
            </a:r>
            <a:r>
              <a:rPr lang="de-AT" sz="2400" dirty="0"/>
              <a:t> (eines Lehrhauses, also Leiter eines theologischen Instituts) wurde.</a:t>
            </a:r>
          </a:p>
          <a:p>
            <a:pPr>
              <a:defRPr/>
            </a:pPr>
            <a:r>
              <a:rPr lang="de-AT" sz="2400" dirty="0"/>
              <a:t>Nur die letzten 4 Formen kamen für Nikodemus in Frage – und er hatte sie alle schon durchlaufen.</a:t>
            </a:r>
            <a:endParaRPr lang="de-AT" dirty="0"/>
          </a:p>
        </p:txBody>
      </p:sp>
    </p:spTree>
    <p:extLst>
      <p:ext uri="{BB962C8B-B14F-4D97-AF65-F5344CB8AC3E}">
        <p14:creationId xmlns:p14="http://schemas.microsoft.com/office/powerpoint/2010/main" val="2054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9FE1AF-431D-48FB-9503-38EB614A3EA7}"/>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04744224-8B64-4274-97C1-BAA26B87D2FD}"/>
              </a:ext>
            </a:extLst>
          </p:cNvPr>
          <p:cNvSpPr>
            <a:spLocks noGrp="1"/>
          </p:cNvSpPr>
          <p:nvPr>
            <p:ph idx="1"/>
          </p:nvPr>
        </p:nvSpPr>
        <p:spPr/>
        <p:txBody>
          <a:bodyPr/>
          <a:lstStyle/>
          <a:p>
            <a:pPr>
              <a:defRPr/>
            </a:pPr>
            <a:r>
              <a:rPr lang="de-AT" sz="2400" dirty="0"/>
              <a:t>Wie kann ein Mensch wiedergeboren werden, wenn er alt ist?</a:t>
            </a:r>
          </a:p>
          <a:p>
            <a:pPr>
              <a:defRPr/>
            </a:pPr>
            <a:r>
              <a:rPr lang="de-AT" sz="2400" dirty="0"/>
              <a:t>Was fehlte ihm also noch?</a:t>
            </a:r>
          </a:p>
          <a:p>
            <a:pPr>
              <a:defRPr/>
            </a:pPr>
            <a:r>
              <a:rPr lang="de-AT" sz="2400" dirty="0"/>
              <a:t>Noch einmal von vorne anfangen?</a:t>
            </a:r>
          </a:p>
          <a:p>
            <a:pPr>
              <a:defRPr/>
            </a:pPr>
            <a:r>
              <a:rPr lang="de-AT" sz="2400" dirty="0"/>
              <a:t>Nikodemus hatte alles, was sein religiöses System zu bieten hatte – und es ist nicht genug, das Reich Gottes zu erreichen!</a:t>
            </a:r>
          </a:p>
          <a:p>
            <a:pPr>
              <a:defRPr/>
            </a:pPr>
            <a:r>
              <a:rPr lang="de-AT" sz="2400" dirty="0"/>
              <a:t>Fleisch (gr. </a:t>
            </a:r>
            <a:r>
              <a:rPr lang="de-AT" sz="2400" dirty="0" err="1"/>
              <a:t>sarx</a:t>
            </a:r>
            <a:r>
              <a:rPr lang="de-AT" sz="2400" dirty="0"/>
              <a:t>) gebiert / zeugt immer nur Fleisch</a:t>
            </a:r>
            <a:br>
              <a:rPr lang="de-AT" sz="2400" dirty="0"/>
            </a:br>
            <a:r>
              <a:rPr lang="de-AT" sz="2400" dirty="0" err="1"/>
              <a:t>Fleisch</a:t>
            </a:r>
            <a:r>
              <a:rPr lang="de-AT" sz="2400" dirty="0"/>
              <a:t> – das kann „biologisch“ gemeint sein (vgl. „Wasser“) – oder aber als Gegensatz zum Geist – auf jeden Fall ist </a:t>
            </a:r>
            <a:r>
              <a:rPr lang="de-AT" sz="2400" b="1" dirty="0"/>
              <a:t>das</a:t>
            </a:r>
            <a:r>
              <a:rPr lang="de-AT" sz="2400" dirty="0"/>
              <a:t> nicht genug!</a:t>
            </a:r>
            <a:endParaRPr lang="de-AT" dirty="0"/>
          </a:p>
        </p:txBody>
      </p:sp>
    </p:spTree>
    <p:extLst>
      <p:ext uri="{BB962C8B-B14F-4D97-AF65-F5344CB8AC3E}">
        <p14:creationId xmlns:p14="http://schemas.microsoft.com/office/powerpoint/2010/main" val="159181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E95A8-EF92-42D9-8715-7CEE84927B58}"/>
              </a:ext>
            </a:extLst>
          </p:cNvPr>
          <p:cNvSpPr>
            <a:spLocks noGrp="1"/>
          </p:cNvSpPr>
          <p:nvPr>
            <p:ph type="title"/>
          </p:nvPr>
        </p:nvSpPr>
        <p:spPr>
          <a:xfrm>
            <a:off x="457200" y="0"/>
            <a:ext cx="8229600" cy="239713"/>
          </a:xfrm>
        </p:spPr>
        <p:txBody>
          <a:bodyPr>
            <a:normAutofit fontScale="90000"/>
          </a:bodyPr>
          <a:lstStyle/>
          <a:p>
            <a:pPr>
              <a:defRPr/>
            </a:pPr>
            <a:endParaRPr lang="de-AT" dirty="0"/>
          </a:p>
        </p:txBody>
      </p:sp>
      <p:sp>
        <p:nvSpPr>
          <p:cNvPr id="3" name="Inhaltsplatzhalter 2">
            <a:extLst>
              <a:ext uri="{FF2B5EF4-FFF2-40B4-BE49-F238E27FC236}">
                <a16:creationId xmlns:a16="http://schemas.microsoft.com/office/drawing/2014/main" id="{E71AC96D-78C9-4125-8941-E9FCE3D04073}"/>
              </a:ext>
            </a:extLst>
          </p:cNvPr>
          <p:cNvSpPr>
            <a:spLocks noGrp="1"/>
          </p:cNvSpPr>
          <p:nvPr>
            <p:ph idx="1"/>
          </p:nvPr>
        </p:nvSpPr>
        <p:spPr>
          <a:xfrm>
            <a:off x="319088" y="454025"/>
            <a:ext cx="8505825" cy="5949950"/>
          </a:xfrm>
        </p:spPr>
        <p:txBody>
          <a:bodyPr>
            <a:noAutofit/>
          </a:bodyPr>
          <a:lstStyle/>
          <a:p>
            <a:pPr>
              <a:defRPr/>
            </a:pPr>
            <a:endParaRPr lang="de-AT" sz="2200" dirty="0"/>
          </a:p>
          <a:p>
            <a:pPr>
              <a:defRPr/>
            </a:pPr>
            <a:r>
              <a:rPr lang="de-AT" sz="2400" dirty="0"/>
              <a:t>Wasser = Fruchtwasser … biologische, leibliche Existenz</a:t>
            </a:r>
          </a:p>
          <a:p>
            <a:pPr>
              <a:defRPr/>
            </a:pPr>
            <a:r>
              <a:rPr lang="de-AT" sz="2400" b="1" dirty="0"/>
              <a:t>UND</a:t>
            </a:r>
            <a:r>
              <a:rPr lang="de-AT" sz="2400" dirty="0"/>
              <a:t> Geist – Geburt „von oben“ = gr. </a:t>
            </a:r>
            <a:r>
              <a:rPr lang="de-AT" sz="2400" dirty="0" err="1"/>
              <a:t>anothen</a:t>
            </a:r>
            <a:r>
              <a:rPr lang="de-AT" sz="2400" dirty="0"/>
              <a:t> (nicht so sehr: „von neuem“ … nur in dem Sinn: das eigentliche / ursprüngliche Leben neu / aufs Neue, wieder empfangen.)</a:t>
            </a:r>
          </a:p>
          <a:p>
            <a:pPr>
              <a:defRPr/>
            </a:pPr>
            <a:r>
              <a:rPr lang="de-AT" sz="2400" dirty="0"/>
              <a:t>Wasser = Taufe des Johannes am Jordan</a:t>
            </a:r>
          </a:p>
          <a:p>
            <a:pPr>
              <a:defRPr/>
            </a:pPr>
            <a:r>
              <a:rPr lang="de-AT" sz="2400" dirty="0"/>
              <a:t>Aber auch da: Wasser UND Geist!</a:t>
            </a:r>
          </a:p>
          <a:p>
            <a:pPr>
              <a:defRPr/>
            </a:pPr>
            <a:r>
              <a:rPr lang="de-AT" sz="2400" dirty="0"/>
              <a:t>Buße ist nicht genug, Bankrott # genug.</a:t>
            </a:r>
          </a:p>
          <a:p>
            <a:pPr>
              <a:defRPr/>
            </a:pPr>
            <a:r>
              <a:rPr lang="de-AT" sz="2400" dirty="0"/>
              <a:t>Es braucht Leben aus Gott, von oben…</a:t>
            </a:r>
          </a:p>
          <a:p>
            <a:pPr>
              <a:defRPr/>
            </a:pPr>
            <a:r>
              <a:rPr lang="de-AT" sz="2400" dirty="0"/>
              <a:t>Wiedergeburt # Behauptung, Bekenntnis … Ein Mensch wird jetzt bestimmt von diesem Leben aus Gott. Das Leben, das einen Menschen wieder zum Menschen macht… </a:t>
            </a:r>
            <a:endParaRPr lang="de-AT" sz="2200" dirty="0"/>
          </a:p>
        </p:txBody>
      </p:sp>
    </p:spTree>
    <p:extLst>
      <p:ext uri="{BB962C8B-B14F-4D97-AF65-F5344CB8AC3E}">
        <p14:creationId xmlns:p14="http://schemas.microsoft.com/office/powerpoint/2010/main" val="318067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9B3DEA-AFFD-49FF-AB8F-7A5DED48BB7A}"/>
              </a:ext>
            </a:extLst>
          </p:cNvPr>
          <p:cNvSpPr>
            <a:spLocks noGrp="1"/>
          </p:cNvSpPr>
          <p:nvPr>
            <p:ph type="title"/>
          </p:nvPr>
        </p:nvSpPr>
        <p:spPr>
          <a:xfrm>
            <a:off x="484584" y="1196789"/>
            <a:ext cx="7053542" cy="310167"/>
          </a:xfrm>
        </p:spPr>
        <p:txBody>
          <a:bodyPr>
            <a:normAutofit fontScale="90000"/>
          </a:bodyPr>
          <a:lstStyle/>
          <a:p>
            <a:r>
              <a:rPr lang="de-AT" dirty="0"/>
              <a:t>Gethsemane</a:t>
            </a:r>
          </a:p>
        </p:txBody>
      </p:sp>
      <p:sp>
        <p:nvSpPr>
          <p:cNvPr id="3" name="Inhaltsplatzhalter 2">
            <a:extLst>
              <a:ext uri="{FF2B5EF4-FFF2-40B4-BE49-F238E27FC236}">
                <a16:creationId xmlns:a16="http://schemas.microsoft.com/office/drawing/2014/main" id="{F19A7B26-F78A-4978-BB5D-E201370F4291}"/>
              </a:ext>
            </a:extLst>
          </p:cNvPr>
          <p:cNvSpPr>
            <a:spLocks noGrp="1"/>
          </p:cNvSpPr>
          <p:nvPr>
            <p:ph idx="1"/>
          </p:nvPr>
        </p:nvSpPr>
        <p:spPr>
          <a:xfrm>
            <a:off x="828220" y="1964155"/>
            <a:ext cx="6709906" cy="4036595"/>
          </a:xfrm>
        </p:spPr>
        <p:txBody>
          <a:bodyPr>
            <a:normAutofit/>
          </a:bodyPr>
          <a:lstStyle/>
          <a:p>
            <a:r>
              <a:rPr lang="de-AT" sz="2400" b="1" dirty="0"/>
              <a:t>„Gath </a:t>
            </a:r>
            <a:r>
              <a:rPr lang="de-AT" sz="2400" b="1" dirty="0" err="1"/>
              <a:t>Semani</a:t>
            </a:r>
            <a:r>
              <a:rPr lang="de-AT" sz="2400" b="1" dirty="0"/>
              <a:t>“ bedeutet „Ölpresse“</a:t>
            </a:r>
            <a:br>
              <a:rPr lang="de-AT" sz="2400" b="1" dirty="0"/>
            </a:br>
            <a:r>
              <a:rPr lang="de-AT" sz="2400" dirty="0" err="1"/>
              <a:t>aram</a:t>
            </a:r>
            <a:r>
              <a:rPr lang="de-AT" sz="2400" dirty="0"/>
              <a:t>. Gath = Kelter; </a:t>
            </a:r>
            <a:r>
              <a:rPr lang="de-AT" sz="2400" dirty="0" err="1"/>
              <a:t>aram</a:t>
            </a:r>
            <a:r>
              <a:rPr lang="de-AT" sz="2400" dirty="0"/>
              <a:t>. </a:t>
            </a:r>
            <a:r>
              <a:rPr lang="de-AT" sz="2400" dirty="0" err="1"/>
              <a:t>Schamnim</a:t>
            </a:r>
            <a:r>
              <a:rPr lang="de-AT" sz="2400" dirty="0"/>
              <a:t> = Öl</a:t>
            </a:r>
            <a:br>
              <a:rPr lang="de-AT" sz="2400" dirty="0"/>
            </a:br>
            <a:r>
              <a:rPr lang="de-AT" sz="2400" dirty="0"/>
              <a:t>3 Pressungen…</a:t>
            </a:r>
          </a:p>
          <a:p>
            <a:r>
              <a:rPr lang="de-AT" sz="2400" dirty="0"/>
              <a:t>Öl für den Kult</a:t>
            </a:r>
          </a:p>
          <a:p>
            <a:r>
              <a:rPr lang="de-AT" sz="2400" dirty="0"/>
              <a:t>Öl als Nahrungsmittel, als Schönheitsmittel, als Heilmittel</a:t>
            </a:r>
          </a:p>
          <a:p>
            <a:r>
              <a:rPr lang="de-AT" sz="2400" dirty="0"/>
              <a:t>Öl als Energielieferant (Lampen und Fackeln…)</a:t>
            </a:r>
          </a:p>
        </p:txBody>
      </p:sp>
    </p:spTree>
    <p:extLst>
      <p:ext uri="{BB962C8B-B14F-4D97-AF65-F5344CB8AC3E}">
        <p14:creationId xmlns:p14="http://schemas.microsoft.com/office/powerpoint/2010/main" val="364550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C692F1-F4C4-4D60-9E31-4F49E5344071}"/>
              </a:ext>
            </a:extLst>
          </p:cNvPr>
          <p:cNvSpPr>
            <a:spLocks noGrp="1"/>
          </p:cNvSpPr>
          <p:nvPr>
            <p:ph type="title"/>
          </p:nvPr>
        </p:nvSpPr>
        <p:spPr>
          <a:xfrm>
            <a:off x="468313" y="115888"/>
            <a:ext cx="8229600" cy="1371600"/>
          </a:xfrm>
        </p:spPr>
        <p:txBody>
          <a:bodyPr>
            <a:noAutofit/>
          </a:bodyPr>
          <a:lstStyle/>
          <a:p>
            <a:pPr>
              <a:defRPr/>
            </a:pPr>
            <a:r>
              <a:rPr lang="de-AT" sz="2800" i="1" dirty="0">
                <a:solidFill>
                  <a:srgbClr val="FF0000"/>
                </a:solidFill>
              </a:rPr>
              <a:t>„…von des Leibe werden Ströme lebendigen Wassers fließen…“</a:t>
            </a:r>
            <a:br>
              <a:rPr lang="de-AT" sz="2800" i="1" dirty="0">
                <a:solidFill>
                  <a:srgbClr val="FF0000"/>
                </a:solidFill>
              </a:rPr>
            </a:br>
            <a:r>
              <a:rPr lang="de-AT" sz="2800" i="1" dirty="0">
                <a:solidFill>
                  <a:srgbClr val="FF0000"/>
                </a:solidFill>
              </a:rPr>
              <a:t>Johannes 7.37-39</a:t>
            </a:r>
          </a:p>
        </p:txBody>
      </p:sp>
      <p:graphicFrame>
        <p:nvGraphicFramePr>
          <p:cNvPr id="4" name="Tabelle 3">
            <a:extLst>
              <a:ext uri="{FF2B5EF4-FFF2-40B4-BE49-F238E27FC236}">
                <a16:creationId xmlns:a16="http://schemas.microsoft.com/office/drawing/2014/main" id="{A47B4DA3-0AD2-4714-A3F8-20FC567873AF}"/>
              </a:ext>
            </a:extLst>
          </p:cNvPr>
          <p:cNvGraphicFramePr>
            <a:graphicFrameLocks noGrp="1"/>
          </p:cNvGraphicFramePr>
          <p:nvPr/>
        </p:nvGraphicFramePr>
        <p:xfrm>
          <a:off x="0" y="1628775"/>
          <a:ext cx="9150350" cy="4979988"/>
        </p:xfrm>
        <a:graphic>
          <a:graphicData uri="http://schemas.openxmlformats.org/drawingml/2006/table">
            <a:tbl>
              <a:tblPr firstRow="1" firstCol="1" lastRow="1" lastCol="1" bandRow="1" bandCol="1">
                <a:tableStyleId>{5C22544A-7EE6-4342-B048-85BDC9FD1C3A}</a:tableStyleId>
              </a:tblPr>
              <a:tblGrid>
                <a:gridCol w="4574646">
                  <a:extLst>
                    <a:ext uri="{9D8B030D-6E8A-4147-A177-3AD203B41FA5}">
                      <a16:colId xmlns:a16="http://schemas.microsoft.com/office/drawing/2014/main" val="20000"/>
                    </a:ext>
                  </a:extLst>
                </a:gridCol>
                <a:gridCol w="4575704">
                  <a:extLst>
                    <a:ext uri="{9D8B030D-6E8A-4147-A177-3AD203B41FA5}">
                      <a16:colId xmlns:a16="http://schemas.microsoft.com/office/drawing/2014/main" val="20001"/>
                    </a:ext>
                  </a:extLst>
                </a:gridCol>
              </a:tblGrid>
              <a:tr h="365802">
                <a:tc>
                  <a:txBody>
                    <a:bodyPr/>
                    <a:lstStyle/>
                    <a:p>
                      <a:pPr>
                        <a:spcAft>
                          <a:spcPts val="0"/>
                        </a:spcAft>
                      </a:pPr>
                      <a:r>
                        <a:rPr lang="de-DE" sz="2400" dirty="0">
                          <a:effectLst/>
                        </a:rPr>
                        <a:t>Luther 1984</a:t>
                      </a:r>
                      <a:endParaRPr lang="de-AT" sz="2400" dirty="0">
                        <a:effectLst/>
                        <a:latin typeface="Times New Roman"/>
                        <a:ea typeface="Times New Roman"/>
                      </a:endParaRPr>
                    </a:p>
                  </a:txBody>
                  <a:tcPr marL="68578" marR="68578" marT="0" marB="0"/>
                </a:tc>
                <a:tc>
                  <a:txBody>
                    <a:bodyPr/>
                    <a:lstStyle/>
                    <a:p>
                      <a:pPr>
                        <a:spcAft>
                          <a:spcPts val="0"/>
                        </a:spcAft>
                      </a:pPr>
                      <a:r>
                        <a:rPr lang="de-DE" sz="2400">
                          <a:effectLst/>
                        </a:rPr>
                        <a:t>David Stern, JNT</a:t>
                      </a:r>
                      <a:endParaRPr lang="de-AT" sz="2400">
                        <a:effectLst/>
                        <a:latin typeface="Times New Roman"/>
                        <a:ea typeface="Times New Roman"/>
                      </a:endParaRPr>
                    </a:p>
                  </a:txBody>
                  <a:tcPr marL="68578" marR="68578" marT="0" marB="0"/>
                </a:tc>
                <a:extLst>
                  <a:ext uri="{0D108BD9-81ED-4DB2-BD59-A6C34878D82A}">
                    <a16:rowId xmlns:a16="http://schemas.microsoft.com/office/drawing/2014/main" val="10000"/>
                  </a:ext>
                </a:extLst>
              </a:tr>
              <a:tr h="4614186">
                <a:tc>
                  <a:txBody>
                    <a:bodyPr/>
                    <a:lstStyle/>
                    <a:p>
                      <a:pPr>
                        <a:spcAft>
                          <a:spcPts val="0"/>
                        </a:spcAft>
                      </a:pPr>
                      <a:r>
                        <a:rPr lang="de-AT" sz="2000" dirty="0">
                          <a:effectLst/>
                        </a:rPr>
                        <a:t>37 Aber am letzten Tag des Festes, der der höchste war, trat Jesus auf und rief: Wen da dürstet, der komme zu mir und trinke!</a:t>
                      </a:r>
                    </a:p>
                    <a:p>
                      <a:pPr>
                        <a:spcAft>
                          <a:spcPts val="0"/>
                        </a:spcAft>
                      </a:pPr>
                      <a:r>
                        <a:rPr lang="de-AT" sz="2000" dirty="0">
                          <a:effectLst/>
                        </a:rPr>
                        <a:t> </a:t>
                      </a:r>
                      <a:r>
                        <a:rPr lang="de-AT" sz="2000" baseline="30000" dirty="0">
                          <a:effectLst/>
                        </a:rPr>
                        <a:t>38</a:t>
                      </a:r>
                      <a:r>
                        <a:rPr lang="de-AT" sz="2000" dirty="0">
                          <a:effectLst/>
                        </a:rPr>
                        <a:t> Wer an mich glaubt, wie die Schrift sagt, von dessen Leib werden Ströme lebendigen Wassers fließen.</a:t>
                      </a:r>
                    </a:p>
                    <a:p>
                      <a:pPr>
                        <a:spcAft>
                          <a:spcPts val="0"/>
                        </a:spcAft>
                      </a:pPr>
                      <a:r>
                        <a:rPr lang="de-AT" sz="2000" dirty="0">
                          <a:effectLst/>
                        </a:rPr>
                        <a:t> </a:t>
                      </a:r>
                      <a:r>
                        <a:rPr lang="de-AT" sz="2000" baseline="30000" dirty="0">
                          <a:effectLst/>
                        </a:rPr>
                        <a:t>39</a:t>
                      </a:r>
                      <a:r>
                        <a:rPr lang="de-AT" sz="2000" dirty="0">
                          <a:effectLst/>
                        </a:rPr>
                        <a:t> Das sagte er aber von dem Geist, den die empfangen sollten, die an ihn glaubten; denn der Geist war noch nicht da; denn Jesus war noch nicht verherrlicht.</a:t>
                      </a:r>
                    </a:p>
                    <a:p>
                      <a:pPr>
                        <a:spcAft>
                          <a:spcPts val="0"/>
                        </a:spcAft>
                      </a:pPr>
                      <a:r>
                        <a:rPr lang="de-AT" sz="2000" dirty="0">
                          <a:effectLst/>
                        </a:rPr>
                        <a:t> </a:t>
                      </a:r>
                      <a:r>
                        <a:rPr lang="en-US" sz="2000" dirty="0">
                          <a:effectLst/>
                        </a:rPr>
                        <a:t>(</a:t>
                      </a:r>
                      <a:r>
                        <a:rPr lang="en-US" sz="2000" dirty="0" err="1">
                          <a:effectLst/>
                        </a:rPr>
                        <a:t>Joh</a:t>
                      </a:r>
                      <a:r>
                        <a:rPr lang="en-US" sz="2000" dirty="0">
                          <a:effectLst/>
                        </a:rPr>
                        <a:t> 7:37-39 LUT)</a:t>
                      </a:r>
                      <a:endParaRPr lang="de-AT" sz="2000" dirty="0">
                        <a:effectLst/>
                        <a:latin typeface="Times New Roman"/>
                        <a:ea typeface="Times New Roman"/>
                      </a:endParaRPr>
                    </a:p>
                  </a:txBody>
                  <a:tcPr marL="68578" marR="68578" marT="0" marB="0"/>
                </a:tc>
                <a:tc>
                  <a:txBody>
                    <a:bodyPr/>
                    <a:lstStyle/>
                    <a:p>
                      <a:pPr>
                        <a:spcAft>
                          <a:spcPts val="0"/>
                        </a:spcAft>
                      </a:pPr>
                      <a:r>
                        <a:rPr lang="de-DE" sz="2000" dirty="0">
                          <a:effectLst/>
                        </a:rPr>
                        <a:t>37 Am letzten Tag, dem Höhepunkt des Festes, stellte sich Jesus hin und rief der Menge zu:</a:t>
                      </a:r>
                      <a:endParaRPr lang="de-AT" sz="2000" dirty="0">
                        <a:effectLst/>
                      </a:endParaRPr>
                    </a:p>
                    <a:p>
                      <a:pPr>
                        <a:spcAft>
                          <a:spcPts val="0"/>
                        </a:spcAft>
                      </a:pPr>
                      <a:r>
                        <a:rPr lang="de-DE" sz="2000" dirty="0">
                          <a:effectLst/>
                        </a:rPr>
                        <a:t>Wenn jemand Durst hat, soll er zu mir kommen und trinken. </a:t>
                      </a:r>
                    </a:p>
                    <a:p>
                      <a:pPr>
                        <a:spcAft>
                          <a:spcPts val="0"/>
                        </a:spcAft>
                      </a:pPr>
                      <a:r>
                        <a:rPr lang="de-DE" sz="2000" dirty="0">
                          <a:effectLst/>
                        </a:rPr>
                        <a:t>Wer an mich glaubt, aus dessen Inneren (gr. </a:t>
                      </a:r>
                      <a:r>
                        <a:rPr lang="de-DE" sz="2000" dirty="0" err="1">
                          <a:effectLst/>
                        </a:rPr>
                        <a:t>koilia</a:t>
                      </a:r>
                      <a:r>
                        <a:rPr lang="de-DE" sz="2000">
                          <a:effectLst/>
                        </a:rPr>
                        <a:t>) </a:t>
                      </a:r>
                      <a:r>
                        <a:rPr lang="de-DE" sz="2000" dirty="0">
                          <a:effectLst/>
                        </a:rPr>
                        <a:t>werden Ströme lebendigen Wassers fließen, wie es in der Schrift heißt.</a:t>
                      </a:r>
                      <a:endParaRPr lang="de-AT" sz="2000" dirty="0">
                        <a:effectLst/>
                        <a:latin typeface="Times New Roman"/>
                        <a:ea typeface="Times New Roman"/>
                      </a:endParaRPr>
                    </a:p>
                  </a:txBody>
                  <a:tcPr marL="68578" marR="68578"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683915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98A02B7-22C7-4618-ABE2-0BA217664F48}"/>
              </a:ext>
            </a:extLst>
          </p:cNvPr>
          <p:cNvSpPr>
            <a:spLocks noGrp="1"/>
          </p:cNvSpPr>
          <p:nvPr>
            <p:ph type="title"/>
          </p:nvPr>
        </p:nvSpPr>
        <p:spPr>
          <a:xfrm>
            <a:off x="457200" y="60960"/>
            <a:ext cx="8229600" cy="455613"/>
          </a:xfrm>
        </p:spPr>
        <p:txBody>
          <a:bodyPr>
            <a:normAutofit fontScale="90000"/>
          </a:bodyPr>
          <a:lstStyle/>
          <a:p>
            <a:pPr>
              <a:defRPr/>
            </a:pPr>
            <a:endParaRPr lang="de-AT" dirty="0"/>
          </a:p>
        </p:txBody>
      </p:sp>
      <p:sp>
        <p:nvSpPr>
          <p:cNvPr id="4" name="Inhaltsplatzhalter 3">
            <a:extLst>
              <a:ext uri="{FF2B5EF4-FFF2-40B4-BE49-F238E27FC236}">
                <a16:creationId xmlns:a16="http://schemas.microsoft.com/office/drawing/2014/main" id="{EF38A224-6B99-4FC6-BF33-D1C3275AD0A9}"/>
              </a:ext>
            </a:extLst>
          </p:cNvPr>
          <p:cNvSpPr>
            <a:spLocks noGrp="1"/>
          </p:cNvSpPr>
          <p:nvPr>
            <p:ph idx="1"/>
          </p:nvPr>
        </p:nvSpPr>
        <p:spPr>
          <a:xfrm>
            <a:off x="457200" y="516573"/>
            <a:ext cx="8507413" cy="6152515"/>
          </a:xfrm>
        </p:spPr>
        <p:txBody>
          <a:bodyPr>
            <a:normAutofit lnSpcReduction="10000"/>
          </a:bodyPr>
          <a:lstStyle/>
          <a:p>
            <a:pPr>
              <a:defRPr/>
            </a:pPr>
            <a:r>
              <a:rPr lang="de-AT" sz="2400" dirty="0"/>
              <a:t>„Das Fest“ ist das Laubhüttenfest.</a:t>
            </a:r>
          </a:p>
          <a:p>
            <a:pPr>
              <a:defRPr/>
            </a:pPr>
            <a:r>
              <a:rPr lang="de-AT" sz="2400" dirty="0"/>
              <a:t>Licht und Wasser spielen bei diesem Fest eine große Rolle.</a:t>
            </a:r>
          </a:p>
          <a:p>
            <a:pPr>
              <a:defRPr/>
            </a:pPr>
            <a:r>
              <a:rPr lang="de-AT" sz="2400" dirty="0"/>
              <a:t>(Sacharja 14.8 &amp; Hesekiel 47 – Jerusalem und sein Tempel = Quelle…)</a:t>
            </a:r>
          </a:p>
          <a:p>
            <a:pPr>
              <a:defRPr/>
            </a:pPr>
            <a:r>
              <a:rPr lang="de-AT" sz="2400" dirty="0"/>
              <a:t>Jesus überbietet alles (4 große Leuchter – ER ist das Licht der Welt, 7 Krüge mit Wasser am letzten Tag – und immer noch Durst? „Wer an mich glaubt…“ – Ströme lebendigen Wasser </a:t>
            </a:r>
          </a:p>
          <a:p>
            <a:pPr>
              <a:defRPr/>
            </a:pPr>
            <a:r>
              <a:rPr lang="de-AT" sz="2400" dirty="0"/>
              <a:t>Was sagt Jesus hier wirklich?</a:t>
            </a:r>
          </a:p>
          <a:p>
            <a:pPr>
              <a:defRPr/>
            </a:pPr>
            <a:r>
              <a:rPr lang="de-AT" sz="2400" dirty="0"/>
              <a:t>Gr. </a:t>
            </a:r>
            <a:r>
              <a:rPr lang="de-AT" sz="2400" dirty="0" err="1"/>
              <a:t>koilia</a:t>
            </a:r>
            <a:r>
              <a:rPr lang="de-AT" sz="2400" dirty="0"/>
              <a:t> (nicht: </a:t>
            </a:r>
            <a:r>
              <a:rPr lang="de-AT" sz="2400" dirty="0" err="1"/>
              <a:t>soma</a:t>
            </a:r>
            <a:r>
              <a:rPr lang="de-AT" sz="2400" dirty="0"/>
              <a:t>!) = von wörtlich „hohl, ausgehöhlt“ = Leibeshöhle, das Innere des Menschen, Seele, Herz…</a:t>
            </a:r>
          </a:p>
          <a:p>
            <a:pPr>
              <a:defRPr/>
            </a:pPr>
            <a:r>
              <a:rPr lang="de-AT" sz="2400" dirty="0"/>
              <a:t>Die Erfüllung von Jesaja 44.3-4 &amp; Hesekiel 11.19 &amp; 36.24-27 &amp; Joel 3.1ff</a:t>
            </a:r>
          </a:p>
          <a:p>
            <a:pPr>
              <a:defRPr/>
            </a:pPr>
            <a:r>
              <a:rPr lang="de-AT" sz="2400" dirty="0"/>
              <a:t>Ein schönes Doppelbild:</a:t>
            </a:r>
            <a:br>
              <a:rPr lang="de-AT" sz="2400" dirty="0"/>
            </a:br>
            <a:r>
              <a:rPr lang="de-AT" sz="2400" dirty="0"/>
              <a:t>Erst kommt der Geist herein, ins Innere (Johannes 7.39!) – und dann schafft er ein überfließendes Leben! (Johannes 7.38 – „…aus seinem Inneren…“)</a:t>
            </a:r>
          </a:p>
          <a:p>
            <a:pPr>
              <a:defRPr/>
            </a:pPr>
            <a:r>
              <a:rPr lang="de-AT" sz="2400" dirty="0"/>
              <a:t>Und das alles bei Jesus – von Jesus, aus dem Glauben an ihn…</a:t>
            </a:r>
            <a:endParaRPr lang="de-AT" dirty="0"/>
          </a:p>
        </p:txBody>
      </p:sp>
    </p:spTree>
    <p:extLst>
      <p:ext uri="{BB962C8B-B14F-4D97-AF65-F5344CB8AC3E}">
        <p14:creationId xmlns:p14="http://schemas.microsoft.com/office/powerpoint/2010/main" val="3675623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Stiftshütte (Leuchter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47" y="35947"/>
            <a:ext cx="5257129" cy="6915501"/>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5264259" y="1700808"/>
            <a:ext cx="2857449"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t>Der Leuchter </a:t>
            </a:r>
            <a:b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t>in der Stiftshütte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t>Israels Berufung </a:t>
            </a:r>
            <a:b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AT" sz="2400" b="1" i="0" u="none" strike="noStrike" kern="1200" cap="none" spc="0" normalizeH="0" baseline="0" noProof="0" dirty="0">
                <a:ln>
                  <a:noFill/>
                </a:ln>
                <a:solidFill>
                  <a:prstClr val="black"/>
                </a:solidFill>
                <a:effectLst/>
                <a:uLnTx/>
                <a:uFillTx/>
                <a:latin typeface="Calibri" panose="020F0502020204030204"/>
                <a:ea typeface="+mn-ea"/>
                <a:cs typeface="+mn-cs"/>
              </a:rPr>
              <a:t>als Licht für  die Welt</a:t>
            </a:r>
          </a:p>
        </p:txBody>
      </p:sp>
    </p:spTree>
    <p:extLst>
      <p:ext uri="{BB962C8B-B14F-4D97-AF65-F5344CB8AC3E}">
        <p14:creationId xmlns:p14="http://schemas.microsoft.com/office/powerpoint/2010/main" val="17272770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Stiftshütte (Leuchter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6375" y="692150"/>
            <a:ext cx="6278563" cy="3687763"/>
          </a:xfrm>
          <a:prstGeom prst="rect">
            <a:avLst/>
          </a:prstGeom>
          <a:noFill/>
          <a:extLst>
            <a:ext uri="{909E8E84-426E-40DD-AFC4-6F175D3DCCD1}">
              <a14:hiddenFill xmlns:a14="http://schemas.microsoft.com/office/drawing/2010/main">
                <a:solidFill>
                  <a:srgbClr val="FFFFFF"/>
                </a:solidFill>
              </a14:hiddenFill>
            </a:ext>
          </a:extLst>
        </p:spPr>
      </p:pic>
      <p:sp>
        <p:nvSpPr>
          <p:cNvPr id="19461" name="Text Box 5"/>
          <p:cNvSpPr txBox="1">
            <a:spLocks noChangeArrowheads="1"/>
          </p:cNvSpPr>
          <p:nvPr/>
        </p:nvSpPr>
        <p:spPr bwMode="auto">
          <a:xfrm>
            <a:off x="3491880" y="4815816"/>
            <a:ext cx="311626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4800" b="1" i="0" u="none" strike="noStrike" kern="1200" cap="none" spc="0" normalizeH="0" baseline="0" noProof="0" dirty="0">
                <a:ln>
                  <a:noFill/>
                </a:ln>
                <a:solidFill>
                  <a:prstClr val="black"/>
                </a:solidFill>
                <a:effectLst/>
                <a:uLnTx/>
                <a:uFillTx/>
                <a:latin typeface="Calibri" panose="020F0502020204030204"/>
                <a:ea typeface="+mn-ea"/>
                <a:cs typeface="+mn-cs"/>
              </a:rPr>
              <a:t>JESCHUA</a:t>
            </a:r>
            <a:endParaRPr kumimoji="0" lang="de-AT" altLang="de-DE" sz="4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462" name="Text Box 6"/>
          <p:cNvSpPr txBox="1">
            <a:spLocks noChangeArrowheads="1"/>
          </p:cNvSpPr>
          <p:nvPr/>
        </p:nvSpPr>
        <p:spPr bwMode="auto">
          <a:xfrm>
            <a:off x="2559789" y="5621338"/>
            <a:ext cx="38288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2400" b="1" i="0" u="none" strike="noStrike" kern="1200" cap="none" spc="0" normalizeH="0" baseline="0" noProof="0" dirty="0">
                <a:ln>
                  <a:noFill/>
                </a:ln>
                <a:solidFill>
                  <a:prstClr val="black"/>
                </a:solidFill>
                <a:effectLst/>
                <a:uLnTx/>
                <a:uFillTx/>
                <a:latin typeface="Calibri" panose="020F0502020204030204"/>
                <a:ea typeface="+mn-ea"/>
                <a:cs typeface="+mn-cs"/>
              </a:rPr>
              <a:t>„Ich bin das Licht der Welt!“ </a:t>
            </a:r>
            <a:endParaRPr kumimoji="0" lang="de-AT" alt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8124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Stiftshütte (Leuchter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4888166"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5076056" y="2459503"/>
            <a:ext cx="3795206"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Die Berufung Israels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wird den Jüngern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übertragen!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Gott ist Licht – Jesus ist Licht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 Ihr seid Licht</a:t>
            </a:r>
          </a:p>
        </p:txBody>
      </p:sp>
    </p:spTree>
    <p:extLst>
      <p:ext uri="{BB962C8B-B14F-4D97-AF65-F5344CB8AC3E}">
        <p14:creationId xmlns:p14="http://schemas.microsoft.com/office/powerpoint/2010/main" val="11768955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Stiftshütte (Leuchter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6375" y="692150"/>
            <a:ext cx="6278563" cy="3687763"/>
          </a:xfrm>
          <a:prstGeom prst="rect">
            <a:avLst/>
          </a:prstGeom>
          <a:noFill/>
          <a:extLst>
            <a:ext uri="{909E8E84-426E-40DD-AFC4-6F175D3DCCD1}">
              <a14:hiddenFill xmlns:a14="http://schemas.microsoft.com/office/drawing/2010/main">
                <a:solidFill>
                  <a:srgbClr val="FFFFFF"/>
                </a:solidFill>
              </a14:hiddenFill>
            </a:ext>
          </a:extLst>
        </p:spPr>
      </p:pic>
      <p:sp>
        <p:nvSpPr>
          <p:cNvPr id="19461" name="Text Box 5"/>
          <p:cNvSpPr txBox="1">
            <a:spLocks noChangeArrowheads="1"/>
          </p:cNvSpPr>
          <p:nvPr/>
        </p:nvSpPr>
        <p:spPr bwMode="auto">
          <a:xfrm>
            <a:off x="3057524" y="4797425"/>
            <a:ext cx="311626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4800" b="1" i="0" u="none" strike="noStrike" kern="1200" cap="none" spc="0" normalizeH="0" baseline="0" noProof="0" dirty="0">
                <a:ln>
                  <a:noFill/>
                </a:ln>
                <a:solidFill>
                  <a:prstClr val="black"/>
                </a:solidFill>
                <a:effectLst/>
                <a:uLnTx/>
                <a:uFillTx/>
                <a:latin typeface="Calibri" panose="020F0502020204030204"/>
                <a:ea typeface="+mn-ea"/>
                <a:cs typeface="+mn-cs"/>
              </a:rPr>
              <a:t>JESCHUA</a:t>
            </a:r>
            <a:endParaRPr kumimoji="0" lang="de-AT" altLang="de-DE" sz="4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462" name="Text Box 6"/>
          <p:cNvSpPr txBox="1">
            <a:spLocks noChangeArrowheads="1"/>
          </p:cNvSpPr>
          <p:nvPr/>
        </p:nvSpPr>
        <p:spPr bwMode="auto">
          <a:xfrm>
            <a:off x="1763682" y="5621338"/>
            <a:ext cx="599125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2400" b="1" i="0" u="none" strike="noStrike" kern="1200" cap="none" spc="0" normalizeH="0" baseline="0" noProof="0" dirty="0">
                <a:ln>
                  <a:noFill/>
                </a:ln>
                <a:solidFill>
                  <a:prstClr val="black"/>
                </a:solidFill>
                <a:effectLst/>
                <a:uLnTx/>
                <a:uFillTx/>
                <a:latin typeface="Calibri" panose="020F0502020204030204"/>
                <a:ea typeface="+mn-ea"/>
                <a:cs typeface="+mn-cs"/>
              </a:rPr>
              <a:t>„Ich bin das Licht der Welt!“  (Johannes 8.12)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2400" b="1" i="0" u="none" strike="noStrike" kern="1200" cap="none" spc="0" normalizeH="0" baseline="0" noProof="0" dirty="0">
                <a:ln>
                  <a:noFill/>
                </a:ln>
                <a:solidFill>
                  <a:prstClr val="black"/>
                </a:solidFill>
                <a:effectLst/>
                <a:uLnTx/>
                <a:uFillTx/>
                <a:latin typeface="Calibri" panose="020F0502020204030204"/>
                <a:ea typeface="+mn-ea"/>
                <a:cs typeface="+mn-cs"/>
              </a:rPr>
              <a:t>„Das Licht der Welt seid ihr!“ (Matthäus 5.14)</a:t>
            </a:r>
            <a:endParaRPr kumimoji="0" lang="de-AT" altLang="de-DE"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65474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6803DFB-0E19-441E-920A-9FB4278ACD56}"/>
              </a:ext>
            </a:extLst>
          </p:cNvPr>
          <p:cNvSpPr>
            <a:spLocks noGrp="1"/>
          </p:cNvSpPr>
          <p:nvPr>
            <p:ph type="title"/>
          </p:nvPr>
        </p:nvSpPr>
        <p:spPr>
          <a:xfrm>
            <a:off x="628650" y="116632"/>
            <a:ext cx="7886700" cy="1296143"/>
          </a:xfrm>
        </p:spPr>
        <p:txBody>
          <a:bodyPr>
            <a:normAutofit fontScale="90000"/>
          </a:bodyPr>
          <a:lstStyle/>
          <a:p>
            <a:r>
              <a:rPr lang="de-AT" b="1" dirty="0">
                <a:solidFill>
                  <a:srgbClr val="FF0000"/>
                </a:solidFill>
              </a:rPr>
              <a:t>„Fleisch“</a:t>
            </a:r>
            <a:br>
              <a:rPr lang="de-AT" b="1" dirty="0">
                <a:solidFill>
                  <a:srgbClr val="FF0000"/>
                </a:solidFill>
              </a:rPr>
            </a:br>
            <a:r>
              <a:rPr lang="de-AT" b="1" dirty="0">
                <a:solidFill>
                  <a:srgbClr val="FF0000"/>
                </a:solidFill>
              </a:rPr>
              <a:t>(Der Gegensatz ist nicht „Geist – Leib“, sondern „Geist – Fleisch“!)</a:t>
            </a:r>
          </a:p>
        </p:txBody>
      </p:sp>
      <p:sp>
        <p:nvSpPr>
          <p:cNvPr id="6" name="Inhaltsplatzhalter 5">
            <a:extLst>
              <a:ext uri="{FF2B5EF4-FFF2-40B4-BE49-F238E27FC236}">
                <a16:creationId xmlns:a16="http://schemas.microsoft.com/office/drawing/2014/main" id="{986DD152-5454-4706-AE0B-F069EC1C59FA}"/>
              </a:ext>
            </a:extLst>
          </p:cNvPr>
          <p:cNvSpPr>
            <a:spLocks noGrp="1"/>
          </p:cNvSpPr>
          <p:nvPr>
            <p:ph idx="1"/>
          </p:nvPr>
        </p:nvSpPr>
        <p:spPr>
          <a:xfrm>
            <a:off x="628650" y="1825624"/>
            <a:ext cx="7886700" cy="5032375"/>
          </a:xfrm>
        </p:spPr>
        <p:txBody>
          <a:bodyPr>
            <a:normAutofit/>
          </a:bodyPr>
          <a:lstStyle/>
          <a:p>
            <a:r>
              <a:rPr lang="de-DE" sz="2400" dirty="0"/>
              <a:t>Hebr. </a:t>
            </a:r>
            <a:r>
              <a:rPr lang="de-DE" sz="2400" dirty="0" err="1"/>
              <a:t>basar</a:t>
            </a:r>
            <a:r>
              <a:rPr lang="de-DE" sz="2400" dirty="0"/>
              <a:t> (ca. 273 mal im AT, 140 mal von Tieren)</a:t>
            </a:r>
            <a:endParaRPr lang="de-AT" sz="2400" dirty="0"/>
          </a:p>
          <a:p>
            <a:r>
              <a:rPr lang="de-DE" sz="2400" dirty="0"/>
              <a:t>Gr. </a:t>
            </a:r>
            <a:r>
              <a:rPr lang="de-DE" sz="2400" dirty="0" err="1"/>
              <a:t>sarx</a:t>
            </a:r>
            <a:r>
              <a:rPr lang="de-DE" sz="2400" dirty="0"/>
              <a:t> (26 mal im Römerbrief; 1 mal </a:t>
            </a:r>
            <a:r>
              <a:rPr lang="de-DE" sz="2400" dirty="0" err="1"/>
              <a:t>sarkikos</a:t>
            </a:r>
            <a:r>
              <a:rPr lang="de-DE" sz="2400" dirty="0"/>
              <a:t> = fleischlich)</a:t>
            </a:r>
            <a:br>
              <a:rPr lang="de-DE" sz="2400" dirty="0"/>
            </a:br>
            <a:r>
              <a:rPr lang="de-DE" sz="2400" dirty="0"/>
              <a:t>146 mal im NT</a:t>
            </a:r>
            <a:endParaRPr lang="de-AT" sz="2400" dirty="0"/>
          </a:p>
          <a:p>
            <a:r>
              <a:rPr lang="de-DE" sz="2400" dirty="0"/>
              <a:t>1. Der Leib, der Körper – Römer 2.28 (Römer 1.3 – Jesu biologische Abkunft; vgl. auch Römer 4.1 – „leiblich“ – gr. </a:t>
            </a:r>
            <a:r>
              <a:rPr lang="de-DE" sz="2400" dirty="0" err="1"/>
              <a:t>sarx</a:t>
            </a:r>
            <a:r>
              <a:rPr lang="de-DE" sz="2400" dirty="0"/>
              <a:t>)</a:t>
            </a:r>
          </a:p>
          <a:p>
            <a:r>
              <a:rPr lang="de-AT" sz="2400" dirty="0"/>
              <a:t>1 Mose 2.24 … „</a:t>
            </a:r>
            <a:r>
              <a:rPr lang="de-AT" sz="2400" dirty="0" err="1"/>
              <a:t>basar</a:t>
            </a:r>
            <a:r>
              <a:rPr lang="de-AT" sz="2400" dirty="0"/>
              <a:t> </a:t>
            </a:r>
            <a:r>
              <a:rPr lang="de-AT" sz="2400" dirty="0" err="1"/>
              <a:t>echad</a:t>
            </a:r>
            <a:r>
              <a:rPr lang="de-AT" sz="2400" dirty="0"/>
              <a:t>“ = „ein Fleisch“… definitiv GUT!</a:t>
            </a:r>
          </a:p>
          <a:p>
            <a:r>
              <a:rPr lang="de-DE" sz="2400" dirty="0"/>
              <a:t>2. Die Menschheit, die Menschen – Römer 3.20</a:t>
            </a:r>
            <a:endParaRPr lang="de-AT" sz="2400" dirty="0"/>
          </a:p>
          <a:p>
            <a:r>
              <a:rPr lang="de-DE" sz="2400" dirty="0"/>
              <a:t>3. Die menschliche Natur</a:t>
            </a:r>
            <a:endParaRPr lang="de-AT" sz="2400" dirty="0"/>
          </a:p>
          <a:p>
            <a:r>
              <a:rPr lang="de-DE" sz="2400" u="sng" dirty="0"/>
              <a:t>3.1. Die menschliche Natur in ihrer Begrenztheit, Vergänglichkeit und Hinfälligkeit</a:t>
            </a:r>
            <a:r>
              <a:rPr lang="de-DE" sz="2400" dirty="0"/>
              <a:t> – Römer 6.19; Jesaja 40.6 (</a:t>
            </a:r>
            <a:r>
              <a:rPr lang="de-DE" sz="2400" dirty="0" err="1"/>
              <a:t>basar</a:t>
            </a:r>
            <a:r>
              <a:rPr lang="de-DE" sz="2400" dirty="0"/>
              <a:t>) (Apostelgeschichte 2.17 – der Geist kommt zu schwachen und auf schwierige Menschen)</a:t>
            </a:r>
            <a:endParaRPr lang="de-AT" dirty="0"/>
          </a:p>
        </p:txBody>
      </p:sp>
    </p:spTree>
    <p:extLst>
      <p:ext uri="{BB962C8B-B14F-4D97-AF65-F5344CB8AC3E}">
        <p14:creationId xmlns:p14="http://schemas.microsoft.com/office/powerpoint/2010/main" val="1532445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6E480C-53DF-4B27-8A6D-0AB0099C0223}"/>
              </a:ext>
            </a:extLst>
          </p:cNvPr>
          <p:cNvSpPr>
            <a:spLocks noGrp="1"/>
          </p:cNvSpPr>
          <p:nvPr>
            <p:ph type="title"/>
          </p:nvPr>
        </p:nvSpPr>
        <p:spPr>
          <a:xfrm>
            <a:off x="628650" y="365127"/>
            <a:ext cx="7886700" cy="471586"/>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A20384AE-B560-46C9-8F18-DE95589987F8}"/>
              </a:ext>
            </a:extLst>
          </p:cNvPr>
          <p:cNvSpPr>
            <a:spLocks noGrp="1"/>
          </p:cNvSpPr>
          <p:nvPr>
            <p:ph idx="1"/>
          </p:nvPr>
        </p:nvSpPr>
        <p:spPr>
          <a:xfrm>
            <a:off x="628650" y="1052736"/>
            <a:ext cx="7886700" cy="5544616"/>
          </a:xfrm>
        </p:spPr>
        <p:txBody>
          <a:bodyPr/>
          <a:lstStyle/>
          <a:p>
            <a:r>
              <a:rPr lang="de-DE" sz="2400" u="sng" dirty="0"/>
              <a:t>3.2. Die menschliche Natur Christi – Römer 8.3</a:t>
            </a:r>
            <a:br>
              <a:rPr lang="de-DE" sz="2400" u="sng" dirty="0"/>
            </a:br>
            <a:r>
              <a:rPr lang="de-DE" sz="2400" dirty="0"/>
              <a:t>Er kam in der Gestalt (gr. </a:t>
            </a:r>
            <a:r>
              <a:rPr lang="de-DE" sz="2400" dirty="0" err="1"/>
              <a:t>homoioma</a:t>
            </a:r>
            <a:r>
              <a:rPr lang="de-DE" sz="2400" dirty="0"/>
              <a:t> = fast gleich) des </a:t>
            </a:r>
            <a:r>
              <a:rPr lang="de-DE" sz="2400" dirty="0" err="1"/>
              <a:t>sündlichen</a:t>
            </a:r>
            <a:r>
              <a:rPr lang="de-DE" sz="2400" dirty="0"/>
              <a:t> Fleisches (aber ohne Sünde eben); Johannes 1.14</a:t>
            </a:r>
            <a:endParaRPr lang="de-AT" sz="2400" dirty="0"/>
          </a:p>
          <a:p>
            <a:r>
              <a:rPr lang="de-DE" sz="2400" u="sng" dirty="0"/>
              <a:t>3.3. Die gefallene Natur des Menschen</a:t>
            </a:r>
            <a:r>
              <a:rPr lang="de-DE" sz="2400" dirty="0"/>
              <a:t>, das alte Wesen, das alte Ich, die alte Natur, der alte Mensch… Paradoxon: „Fleisch“ – das ist eine geistige Einstellung der Rebellion (Auflehnung), Widerstand und Opposition gegen Gott. Römer 7.5 &amp; 8.1,3 &amp; 4.1 (Abraham) etc.</a:t>
            </a:r>
            <a:endParaRPr lang="de-AT" sz="2400" dirty="0"/>
          </a:p>
          <a:p>
            <a:r>
              <a:rPr lang="de-DE" sz="2400" dirty="0"/>
              <a:t>„Fleisch“ ist das, was Gott auf keinen Fall als Herrn dulden will … etwas, das sich nie unter Gott beugt … das Fleisch wird immer den Gehorsam verweigern. Das Fleisch lässt sich auch nicht heiligen, verbessern, „reformieren“ … Es ist und bleibt eine total hoffnungslose Angelegenheit!</a:t>
            </a:r>
            <a:br>
              <a:rPr lang="de-DE" sz="2400" dirty="0"/>
            </a:br>
            <a:r>
              <a:rPr lang="de-DE" sz="2400" dirty="0"/>
              <a:t>(Und „das Fleisch“ kann den Leib missbrauchen…)</a:t>
            </a:r>
            <a:endParaRPr lang="de-AT" dirty="0"/>
          </a:p>
        </p:txBody>
      </p:sp>
    </p:spTree>
    <p:extLst>
      <p:ext uri="{BB962C8B-B14F-4D97-AF65-F5344CB8AC3E}">
        <p14:creationId xmlns:p14="http://schemas.microsoft.com/office/powerpoint/2010/main" val="426464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de-DE"/>
              <a:t>Römer 6.5-6</a:t>
            </a:r>
            <a:endParaRPr lang="de-AT" dirty="0"/>
          </a:p>
        </p:txBody>
      </p:sp>
      <p:sp>
        <p:nvSpPr>
          <p:cNvPr id="60419" name="Rectangle 3"/>
          <p:cNvSpPr>
            <a:spLocks noGrp="1" noChangeArrowheads="1"/>
          </p:cNvSpPr>
          <p:nvPr>
            <p:ph type="body" idx="1"/>
          </p:nvPr>
        </p:nvSpPr>
        <p:spPr>
          <a:xfrm>
            <a:off x="457200" y="1600200"/>
            <a:ext cx="7715200" cy="4525963"/>
          </a:xfrm>
        </p:spPr>
        <p:txBody>
          <a:bodyPr>
            <a:normAutofit fontScale="92500" lnSpcReduction="10000"/>
          </a:bodyPr>
          <a:lstStyle/>
          <a:p>
            <a:pPr eaLnBrk="1" hangingPunct="1">
              <a:lnSpc>
                <a:spcPct val="80000"/>
              </a:lnSpc>
              <a:defRPr/>
            </a:pPr>
            <a:r>
              <a:rPr lang="de-DE" sz="2800" dirty="0" err="1"/>
              <a:t>Synphytos</a:t>
            </a:r>
            <a:r>
              <a:rPr lang="de-DE" sz="2800" dirty="0"/>
              <a:t> = mit ihm verbunden;</a:t>
            </a:r>
            <a:br>
              <a:rPr lang="de-DE" sz="2800" dirty="0"/>
            </a:br>
            <a:r>
              <a:rPr lang="de-DE" sz="2800" dirty="0"/>
              <a:t>Sein Leben wird unser Leben</a:t>
            </a:r>
          </a:p>
          <a:p>
            <a:pPr eaLnBrk="1" hangingPunct="1">
              <a:lnSpc>
                <a:spcPct val="80000"/>
              </a:lnSpc>
              <a:defRPr/>
            </a:pPr>
            <a:r>
              <a:rPr lang="de-DE" sz="2800" dirty="0" err="1"/>
              <a:t>Palaios</a:t>
            </a:r>
            <a:r>
              <a:rPr lang="de-DE" sz="2800" dirty="0"/>
              <a:t> </a:t>
            </a:r>
            <a:r>
              <a:rPr lang="de-DE" sz="2800" dirty="0" err="1"/>
              <a:t>emon</a:t>
            </a:r>
            <a:r>
              <a:rPr lang="de-DE" sz="2800" dirty="0"/>
              <a:t> </a:t>
            </a:r>
            <a:r>
              <a:rPr lang="de-DE" sz="2800" dirty="0" err="1"/>
              <a:t>anthropos</a:t>
            </a:r>
            <a:r>
              <a:rPr lang="de-DE" sz="2800" dirty="0"/>
              <a:t> = unser alter Mensch (in Sinn von „Menschheit“ – nicht „individuell“)</a:t>
            </a:r>
          </a:p>
          <a:p>
            <a:pPr eaLnBrk="1" hangingPunct="1">
              <a:lnSpc>
                <a:spcPct val="80000"/>
              </a:lnSpc>
              <a:defRPr/>
            </a:pPr>
            <a:r>
              <a:rPr lang="de-DE" sz="2800" dirty="0" err="1"/>
              <a:t>Synestaurothe</a:t>
            </a:r>
            <a:r>
              <a:rPr lang="de-DE" sz="2800" dirty="0"/>
              <a:t> = ist mit-gekreuzigt worden</a:t>
            </a:r>
          </a:p>
          <a:p>
            <a:pPr eaLnBrk="1" hangingPunct="1">
              <a:lnSpc>
                <a:spcPct val="80000"/>
              </a:lnSpc>
              <a:defRPr/>
            </a:pPr>
            <a:r>
              <a:rPr lang="de-DE" sz="2800" dirty="0" err="1"/>
              <a:t>To</a:t>
            </a:r>
            <a:r>
              <a:rPr lang="de-DE" sz="2800" dirty="0"/>
              <a:t> </a:t>
            </a:r>
            <a:r>
              <a:rPr lang="de-DE" sz="2800" dirty="0" err="1"/>
              <a:t>soma</a:t>
            </a:r>
            <a:r>
              <a:rPr lang="de-DE" sz="2800" dirty="0"/>
              <a:t> </a:t>
            </a:r>
            <a:r>
              <a:rPr lang="de-DE" sz="2800" dirty="0" err="1"/>
              <a:t>tes</a:t>
            </a:r>
            <a:r>
              <a:rPr lang="de-DE" sz="2800" dirty="0"/>
              <a:t> </a:t>
            </a:r>
            <a:r>
              <a:rPr lang="de-DE" sz="2800" dirty="0" err="1"/>
              <a:t>hamartias</a:t>
            </a:r>
            <a:r>
              <a:rPr lang="de-DE" sz="2800" dirty="0"/>
              <a:t> = der Leib der Sünde („Leib“ im Sinn einer Körperschaft, Gesellschaft, Gemeinschaft)</a:t>
            </a:r>
            <a:br>
              <a:rPr lang="de-DE" sz="2800" dirty="0"/>
            </a:br>
            <a:r>
              <a:rPr lang="de-DE" sz="2800" dirty="0"/>
              <a:t>Nicht gemeint: „der sündhafte (menschliche) Leib / Körper.“</a:t>
            </a:r>
            <a:br>
              <a:rPr lang="de-DE" sz="2800" dirty="0"/>
            </a:br>
            <a:r>
              <a:rPr lang="de-DE" sz="2800" dirty="0"/>
              <a:t>(sondern der Leib, dem wir „in Adam“ angehören – und der steht dem „Leib Christi“ = der Gemeinde gegenüber…)</a:t>
            </a:r>
          </a:p>
          <a:p>
            <a:pPr eaLnBrk="1" hangingPunct="1">
              <a:lnSpc>
                <a:spcPct val="80000"/>
              </a:lnSpc>
              <a:defRPr/>
            </a:pPr>
            <a:r>
              <a:rPr lang="de-DE" sz="2800" dirty="0"/>
              <a:t>Römer 6.12-13a (gr. </a:t>
            </a:r>
            <a:r>
              <a:rPr lang="de-DE" sz="2800" dirty="0" err="1"/>
              <a:t>soma</a:t>
            </a:r>
            <a:r>
              <a:rPr lang="de-DE" sz="2800" dirty="0"/>
              <a:t>)</a:t>
            </a:r>
          </a:p>
          <a:p>
            <a:pPr eaLnBrk="1" hangingPunct="1">
              <a:lnSpc>
                <a:spcPct val="80000"/>
              </a:lnSpc>
              <a:defRPr/>
            </a:pPr>
            <a:r>
              <a:rPr lang="de-DE" sz="2800" dirty="0"/>
              <a:t>Römer 12.1-2)</a:t>
            </a:r>
            <a:endParaRPr lang="de-AT" sz="2800" dirty="0"/>
          </a:p>
        </p:txBody>
      </p:sp>
    </p:spTree>
    <p:extLst>
      <p:ext uri="{BB962C8B-B14F-4D97-AF65-F5344CB8AC3E}">
        <p14:creationId xmlns:p14="http://schemas.microsoft.com/office/powerpoint/2010/main" val="248688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04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763C5447-FC32-4DC0-BEDF-4FF16C3D5C3F}"/>
              </a:ext>
            </a:extLst>
          </p:cNvPr>
          <p:cNvSpPr>
            <a:spLocks noGrp="1" noChangeArrowheads="1"/>
          </p:cNvSpPr>
          <p:nvPr>
            <p:ph type="title"/>
          </p:nvPr>
        </p:nvSpPr>
        <p:spPr>
          <a:xfrm>
            <a:off x="179388" y="381000"/>
            <a:ext cx="8785225" cy="1371600"/>
          </a:xfrm>
        </p:spPr>
        <p:txBody>
          <a:bodyPr/>
          <a:lstStyle/>
          <a:p>
            <a:pPr eaLnBrk="1" hangingPunct="1">
              <a:defRPr/>
            </a:pPr>
            <a:r>
              <a:rPr lang="de-DE" sz="4000" dirty="0"/>
              <a:t>Gott, der ins Irdische eintritt</a:t>
            </a:r>
            <a:br>
              <a:rPr lang="de-DE" sz="4000" dirty="0"/>
            </a:br>
            <a:r>
              <a:rPr lang="de-DE" sz="3600" dirty="0"/>
              <a:t>„Anthropomorphe Redeweise von Gott“</a:t>
            </a:r>
          </a:p>
        </p:txBody>
      </p:sp>
      <p:sp>
        <p:nvSpPr>
          <p:cNvPr id="16387" name="Rectangle 3">
            <a:extLst>
              <a:ext uri="{FF2B5EF4-FFF2-40B4-BE49-F238E27FC236}">
                <a16:creationId xmlns:a16="http://schemas.microsoft.com/office/drawing/2014/main" id="{024775E6-E125-47DD-851A-CDD0D7FD706A}"/>
              </a:ext>
            </a:extLst>
          </p:cNvPr>
          <p:cNvSpPr>
            <a:spLocks noGrp="1" noChangeArrowheads="1"/>
          </p:cNvSpPr>
          <p:nvPr>
            <p:ph idx="1"/>
          </p:nvPr>
        </p:nvSpPr>
        <p:spPr>
          <a:xfrm>
            <a:off x="457200" y="1981200"/>
            <a:ext cx="8229600" cy="4327525"/>
          </a:xfrm>
        </p:spPr>
        <p:txBody>
          <a:bodyPr/>
          <a:lstStyle/>
          <a:p>
            <a:pPr>
              <a:lnSpc>
                <a:spcPct val="80000"/>
              </a:lnSpc>
              <a:defRPr/>
            </a:pPr>
            <a:r>
              <a:rPr lang="de-DE" sz="2400" dirty="0"/>
              <a:t>Anthropomorphe Redeweise – da wird nicht Gott vermenschlicht, sondern Gott gibt sich zu erkennen in einer Form und Sprache, die Menschen erfassen können – und die ihm entspricht, ihn ausdrückt.</a:t>
            </a:r>
          </a:p>
          <a:p>
            <a:pPr eaLnBrk="1" hangingPunct="1">
              <a:lnSpc>
                <a:spcPct val="80000"/>
              </a:lnSpc>
              <a:defRPr/>
            </a:pPr>
            <a:endParaRPr lang="de-DE" sz="2400" dirty="0"/>
          </a:p>
        </p:txBody>
      </p:sp>
    </p:spTree>
    <p:extLst>
      <p:ext uri="{BB962C8B-B14F-4D97-AF65-F5344CB8AC3E}">
        <p14:creationId xmlns:p14="http://schemas.microsoft.com/office/powerpoint/2010/main" val="1175725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F67ED0-B74B-47E9-9F0B-57A30A9B949A}"/>
              </a:ext>
            </a:extLst>
          </p:cNvPr>
          <p:cNvSpPr>
            <a:spLocks noGrp="1"/>
          </p:cNvSpPr>
          <p:nvPr>
            <p:ph type="title"/>
          </p:nvPr>
        </p:nvSpPr>
        <p:spPr>
          <a:xfrm>
            <a:off x="628650" y="365127"/>
            <a:ext cx="7886700" cy="687610"/>
          </a:xfrm>
        </p:spPr>
        <p:txBody>
          <a:bodyPr/>
          <a:lstStyle/>
          <a:p>
            <a:r>
              <a:rPr lang="de-AT" dirty="0"/>
              <a:t>Jesus in Gethsemane</a:t>
            </a:r>
          </a:p>
        </p:txBody>
      </p:sp>
      <p:sp>
        <p:nvSpPr>
          <p:cNvPr id="3" name="Inhaltsplatzhalter 2">
            <a:extLst>
              <a:ext uri="{FF2B5EF4-FFF2-40B4-BE49-F238E27FC236}">
                <a16:creationId xmlns:a16="http://schemas.microsoft.com/office/drawing/2014/main" id="{5E334EC7-7371-4081-9B81-A97E234693DE}"/>
              </a:ext>
            </a:extLst>
          </p:cNvPr>
          <p:cNvSpPr>
            <a:spLocks noGrp="1"/>
          </p:cNvSpPr>
          <p:nvPr>
            <p:ph idx="1"/>
          </p:nvPr>
        </p:nvSpPr>
        <p:spPr>
          <a:xfrm>
            <a:off x="628650" y="1196752"/>
            <a:ext cx="7886700" cy="4980211"/>
          </a:xfrm>
        </p:spPr>
        <p:txBody>
          <a:bodyPr>
            <a:normAutofit lnSpcReduction="10000"/>
          </a:bodyPr>
          <a:lstStyle/>
          <a:p>
            <a:r>
              <a:rPr lang="de-AT" sz="2400" dirty="0"/>
              <a:t>Matthäus 26.36ff (bes. Vers 44) und Markus 14.32ff (bes. Vers 44) und Lukas 22.44 („er rang mit dem Tode“)</a:t>
            </a:r>
          </a:p>
          <a:p>
            <a:r>
              <a:rPr lang="de-AT" sz="2400" dirty="0"/>
              <a:t>Jesus wird in Gethsemane auch dreifach „gepresst“ – hat dreimal  gebetet, dreimal Ergebung in den Willen des Vaters vollzogen …und die Frucht seines Leidens und Sterbens wird auch dreifach sein.</a:t>
            </a:r>
          </a:p>
          <a:p>
            <a:r>
              <a:rPr lang="de-AT" sz="2400" dirty="0"/>
              <a:t>1. Die kultische Unreinheit wird beseitigt – ein Verhältnis mit Gott wird möglich…</a:t>
            </a:r>
          </a:p>
          <a:p>
            <a:r>
              <a:rPr lang="de-AT" sz="2400" dirty="0"/>
              <a:t>2. Jesus wird (durch den Heiligen Geist) unsere Nahrung, unser Heilmittel und unser Kosmetikum</a:t>
            </a:r>
          </a:p>
          <a:p>
            <a:r>
              <a:rPr lang="de-AT" sz="2400" dirty="0"/>
              <a:t>3. Wir werden Licht der Welt (Matthäus 5.14) – und Öl liefert dafür die Energie… (</a:t>
            </a:r>
            <a:r>
              <a:rPr lang="de-DE" sz="2400" dirty="0"/>
              <a:t>und beim dritten Mal empfängt er Kraft, „Energie“ von einem Engel…)</a:t>
            </a:r>
            <a:endParaRPr lang="de-AT" sz="2400" dirty="0"/>
          </a:p>
          <a:p>
            <a:r>
              <a:rPr lang="de-AT" sz="2400" dirty="0"/>
              <a:t>Ein Garten wird zum Ausgangspunkt des Heils…</a:t>
            </a:r>
            <a:endParaRPr lang="de-AT" dirty="0"/>
          </a:p>
        </p:txBody>
      </p:sp>
    </p:spTree>
    <p:extLst>
      <p:ext uri="{BB962C8B-B14F-4D97-AF65-F5344CB8AC3E}">
        <p14:creationId xmlns:p14="http://schemas.microsoft.com/office/powerpoint/2010/main" val="95626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a:extLst>
              <a:ext uri="{FF2B5EF4-FFF2-40B4-BE49-F238E27FC236}">
                <a16:creationId xmlns:a16="http://schemas.microsoft.com/office/drawing/2014/main" id="{62043741-4801-41BF-A9B6-F12EDCDF66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404813"/>
            <a:ext cx="908050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08160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Bildergebnis für jesus katakomben">
            <a:hlinkClick r:id="rId2"/>
            <a:extLst>
              <a:ext uri="{FF2B5EF4-FFF2-40B4-BE49-F238E27FC236}">
                <a16:creationId xmlns:a16="http://schemas.microsoft.com/office/drawing/2014/main" id="{6C150EE2-2D36-491C-8A95-396D1E75E4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33338"/>
            <a:ext cx="7070725" cy="696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91645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Bildergebnis für jesus katakomben">
            <a:hlinkClick r:id="rId2"/>
            <a:extLst>
              <a:ext uri="{FF2B5EF4-FFF2-40B4-BE49-F238E27FC236}">
                <a16:creationId xmlns:a16="http://schemas.microsoft.com/office/drawing/2014/main" id="{A49FC117-93F3-400E-A6CD-1DB70092B3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6975"/>
            <a:ext cx="9107488" cy="443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3709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4ED37-0F09-40F8-9FC7-1F8C96F574F4}"/>
              </a:ext>
            </a:extLst>
          </p:cNvPr>
          <p:cNvSpPr>
            <a:spLocks noGrp="1"/>
          </p:cNvSpPr>
          <p:nvPr>
            <p:ph type="title"/>
          </p:nvPr>
        </p:nvSpPr>
        <p:spPr>
          <a:xfrm>
            <a:off x="457200" y="20737"/>
            <a:ext cx="8229600" cy="815975"/>
          </a:xfrm>
        </p:spPr>
        <p:txBody>
          <a:bodyPr/>
          <a:lstStyle/>
          <a:p>
            <a:pPr>
              <a:defRPr/>
            </a:pPr>
            <a:r>
              <a:rPr lang="de-DE" dirty="0"/>
              <a:t>Biblische Hinweise</a:t>
            </a:r>
          </a:p>
        </p:txBody>
      </p:sp>
      <p:sp>
        <p:nvSpPr>
          <p:cNvPr id="3" name="Inhaltsplatzhalter 2">
            <a:extLst>
              <a:ext uri="{FF2B5EF4-FFF2-40B4-BE49-F238E27FC236}">
                <a16:creationId xmlns:a16="http://schemas.microsoft.com/office/drawing/2014/main" id="{ECDC85AE-C9D3-40C8-A0E3-DF976BEA68E2}"/>
              </a:ext>
            </a:extLst>
          </p:cNvPr>
          <p:cNvSpPr>
            <a:spLocks noGrp="1"/>
          </p:cNvSpPr>
          <p:nvPr>
            <p:ph idx="1"/>
          </p:nvPr>
        </p:nvSpPr>
        <p:spPr>
          <a:xfrm>
            <a:off x="457200" y="836712"/>
            <a:ext cx="8229600" cy="6000551"/>
          </a:xfrm>
        </p:spPr>
        <p:txBody>
          <a:bodyPr>
            <a:normAutofit/>
          </a:bodyPr>
          <a:lstStyle/>
          <a:p>
            <a:pPr>
              <a:defRPr/>
            </a:pPr>
            <a:r>
              <a:rPr lang="de-DE" sz="2400" dirty="0"/>
              <a:t>Genesis 2.7 &amp; </a:t>
            </a:r>
            <a:r>
              <a:rPr lang="de-DE" sz="2400" dirty="0" err="1"/>
              <a:t>vv</a:t>
            </a:r>
            <a:r>
              <a:rPr lang="de-DE" sz="2400" dirty="0"/>
              <a:t> 18ff – Gott legt Hand an</a:t>
            </a:r>
          </a:p>
          <a:p>
            <a:pPr>
              <a:defRPr/>
            </a:pPr>
            <a:r>
              <a:rPr lang="de-DE" sz="2400" dirty="0"/>
              <a:t>Genesis 3.8-19 – Gott begegnet Adam und Eva in der Abendkühle</a:t>
            </a:r>
          </a:p>
          <a:p>
            <a:pPr>
              <a:defRPr/>
            </a:pPr>
            <a:r>
              <a:rPr lang="de-DE" sz="2400" dirty="0"/>
              <a:t>Genesis 6.6 – es reut Gott</a:t>
            </a:r>
          </a:p>
          <a:p>
            <a:pPr>
              <a:defRPr/>
            </a:pPr>
            <a:r>
              <a:rPr lang="de-DE" sz="2400" dirty="0"/>
              <a:t>Genesis 11 – Gott fährt hernieder</a:t>
            </a:r>
          </a:p>
          <a:p>
            <a:pPr>
              <a:defRPr/>
            </a:pPr>
            <a:r>
              <a:rPr lang="de-DE" sz="2400" dirty="0"/>
              <a:t>Genesis 12.7 – JHWH erschien</a:t>
            </a:r>
          </a:p>
          <a:p>
            <a:pPr>
              <a:defRPr/>
            </a:pPr>
            <a:r>
              <a:rPr lang="de-DE" sz="2400" dirty="0"/>
              <a:t>Genesis 15.1 – das Wort JHWH „geschah“ in einem Gesicht</a:t>
            </a:r>
          </a:p>
          <a:p>
            <a:pPr>
              <a:defRPr/>
            </a:pPr>
            <a:r>
              <a:rPr lang="de-DE" sz="2400" dirty="0"/>
              <a:t>Genesis 17.1,22 – der Herr erschien</a:t>
            </a:r>
          </a:p>
          <a:p>
            <a:pPr>
              <a:defRPr/>
            </a:pPr>
            <a:r>
              <a:rPr lang="de-DE" sz="2400" dirty="0"/>
              <a:t>Genesis 18 – wer war bei Abraham zu Gast?</a:t>
            </a:r>
          </a:p>
          <a:p>
            <a:pPr>
              <a:defRPr/>
            </a:pPr>
            <a:r>
              <a:rPr lang="de-DE" sz="2400" dirty="0"/>
              <a:t>Genesis 26.2,24 Isaak) und Genesis 35.1,9 (Jakob)</a:t>
            </a:r>
          </a:p>
          <a:p>
            <a:pPr>
              <a:defRPr/>
            </a:pPr>
            <a:r>
              <a:rPr lang="de-DE" sz="2400" dirty="0"/>
              <a:t>Genesis 32.25ff – der Kampf am </a:t>
            </a:r>
            <a:r>
              <a:rPr lang="de-DE" sz="2400" dirty="0" err="1"/>
              <a:t>Jabbok</a:t>
            </a:r>
            <a:r>
              <a:rPr lang="de-DE" sz="2400" dirty="0"/>
              <a:t> war kein inneres Ringen – Vers 31 – </a:t>
            </a:r>
            <a:r>
              <a:rPr lang="de-DE" sz="2400" dirty="0" err="1"/>
              <a:t>hebr.</a:t>
            </a:r>
            <a:r>
              <a:rPr lang="de-DE" sz="2400" dirty="0"/>
              <a:t> </a:t>
            </a:r>
            <a:r>
              <a:rPr lang="de-DE" sz="2400" dirty="0" err="1"/>
              <a:t>Pniel</a:t>
            </a:r>
            <a:r>
              <a:rPr lang="de-DE" sz="2400" dirty="0"/>
              <a:t> = „Gott sehen“</a:t>
            </a:r>
          </a:p>
          <a:p>
            <a:pPr>
              <a:defRPr/>
            </a:pPr>
            <a:r>
              <a:rPr lang="de-DE" sz="2400" dirty="0"/>
              <a:t>Exodus 3.2,7-8 – Gott erscheint, ist herniedergefahren</a:t>
            </a:r>
          </a:p>
          <a:p>
            <a:pPr>
              <a:defRPr/>
            </a:pPr>
            <a:endParaRPr lang="de-DE" dirty="0"/>
          </a:p>
        </p:txBody>
      </p:sp>
    </p:spTree>
    <p:extLst>
      <p:ext uri="{BB962C8B-B14F-4D97-AF65-F5344CB8AC3E}">
        <p14:creationId xmlns:p14="http://schemas.microsoft.com/office/powerpoint/2010/main" val="1016040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7B5A66-6BB0-A657-1080-6E29FF491E8F}"/>
              </a:ext>
            </a:extLst>
          </p:cNvPr>
          <p:cNvSpPr>
            <a:spLocks noGrp="1"/>
          </p:cNvSpPr>
          <p:nvPr>
            <p:ph type="title"/>
          </p:nvPr>
        </p:nvSpPr>
        <p:spPr>
          <a:xfrm>
            <a:off x="628650" y="365126"/>
            <a:ext cx="7886700" cy="315911"/>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98B72E6C-F7CB-238C-331F-3D88B93FF669}"/>
              </a:ext>
            </a:extLst>
          </p:cNvPr>
          <p:cNvSpPr>
            <a:spLocks noGrp="1"/>
          </p:cNvSpPr>
          <p:nvPr>
            <p:ph idx="1"/>
          </p:nvPr>
        </p:nvSpPr>
        <p:spPr>
          <a:xfrm>
            <a:off x="628650" y="908720"/>
            <a:ext cx="8119814" cy="5268243"/>
          </a:xfrm>
        </p:spPr>
        <p:txBody>
          <a:bodyPr>
            <a:normAutofit/>
          </a:bodyPr>
          <a:lstStyle/>
          <a:p>
            <a:pPr>
              <a:defRPr/>
            </a:pPr>
            <a:r>
              <a:rPr lang="de-DE" sz="2400" dirty="0"/>
              <a:t>Exodus 33.7-11 – von Angesicht zu Angesicht wie mit einem Freund &amp; vv18-23 – Mose darf einer Gestalt hinterherschauen</a:t>
            </a:r>
          </a:p>
          <a:p>
            <a:pPr>
              <a:defRPr/>
            </a:pPr>
            <a:r>
              <a:rPr lang="de-DE" sz="2400" dirty="0"/>
              <a:t>Jesaja 1.18 (Rechtsstreit) – Jesaja 5.1-7 (Weinberg)</a:t>
            </a:r>
            <a:br>
              <a:rPr lang="de-DE" sz="2400" dirty="0"/>
            </a:br>
            <a:r>
              <a:rPr lang="de-DE" sz="2400" dirty="0"/>
              <a:t>(Jesaja 43.23-24)</a:t>
            </a:r>
          </a:p>
          <a:p>
            <a:pPr>
              <a:defRPr/>
            </a:pPr>
            <a:r>
              <a:rPr lang="de-DE" sz="2400" dirty="0"/>
              <a:t>Jesaja 65.2 – Gott hat seine Hand flehentlich bittend ausgestreckt nach Israel</a:t>
            </a:r>
          </a:p>
          <a:p>
            <a:pPr>
              <a:defRPr/>
            </a:pPr>
            <a:r>
              <a:rPr lang="de-DE" sz="2400" dirty="0"/>
              <a:t>Jeremia 18 – Töpfer und Ton</a:t>
            </a:r>
          </a:p>
          <a:p>
            <a:pPr>
              <a:defRPr/>
            </a:pPr>
            <a:r>
              <a:rPr lang="de-DE" sz="2400" dirty="0"/>
              <a:t>Psalm 139.13-16</a:t>
            </a:r>
          </a:p>
          <a:p>
            <a:pPr>
              <a:defRPr/>
            </a:pPr>
            <a:r>
              <a:rPr lang="de-DE" sz="2400" dirty="0" err="1"/>
              <a:t>Hosea</a:t>
            </a:r>
            <a:r>
              <a:rPr lang="de-DE" sz="2400" dirty="0"/>
              <a:t> 1</a:t>
            </a:r>
          </a:p>
          <a:p>
            <a:pPr>
              <a:defRPr/>
            </a:pPr>
            <a:r>
              <a:rPr lang="de-DE" sz="2400" dirty="0"/>
              <a:t>…und dann Jesus</a:t>
            </a:r>
            <a:endParaRPr lang="de-AT" sz="2400" dirty="0"/>
          </a:p>
        </p:txBody>
      </p:sp>
    </p:spTree>
    <p:extLst>
      <p:ext uri="{BB962C8B-B14F-4D97-AF65-F5344CB8AC3E}">
        <p14:creationId xmlns:p14="http://schemas.microsoft.com/office/powerpoint/2010/main" val="57841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7A7801-0A8B-43D3-8F44-07C5E9392A3D}"/>
              </a:ext>
            </a:extLst>
          </p:cNvPr>
          <p:cNvSpPr>
            <a:spLocks noGrp="1"/>
          </p:cNvSpPr>
          <p:nvPr>
            <p:ph type="title"/>
          </p:nvPr>
        </p:nvSpPr>
        <p:spPr/>
        <p:txBody>
          <a:bodyPr/>
          <a:lstStyle/>
          <a:p>
            <a:pPr>
              <a:defRPr/>
            </a:pPr>
            <a:r>
              <a:rPr lang="de-DE" dirty="0"/>
              <a:t>…und dann in den Evangelien</a:t>
            </a:r>
          </a:p>
        </p:txBody>
      </p:sp>
      <p:sp>
        <p:nvSpPr>
          <p:cNvPr id="3" name="Inhaltsplatzhalter 2">
            <a:extLst>
              <a:ext uri="{FF2B5EF4-FFF2-40B4-BE49-F238E27FC236}">
                <a16:creationId xmlns:a16="http://schemas.microsoft.com/office/drawing/2014/main" id="{C2677F54-9F07-4286-8309-F96DD52D9E1D}"/>
              </a:ext>
            </a:extLst>
          </p:cNvPr>
          <p:cNvSpPr>
            <a:spLocks noGrp="1"/>
          </p:cNvSpPr>
          <p:nvPr>
            <p:ph idx="1"/>
          </p:nvPr>
        </p:nvSpPr>
        <p:spPr>
          <a:xfrm>
            <a:off x="628650" y="1412776"/>
            <a:ext cx="8263830" cy="4764187"/>
          </a:xfrm>
        </p:spPr>
        <p:txBody>
          <a:bodyPr>
            <a:normAutofit lnSpcReduction="10000"/>
          </a:bodyPr>
          <a:lstStyle/>
          <a:p>
            <a:pPr>
              <a:defRPr/>
            </a:pPr>
            <a:r>
              <a:rPr lang="de-DE" sz="2400" dirty="0"/>
              <a:t>Matthäus 1.23 – Immanuel = Gott mit uns</a:t>
            </a:r>
          </a:p>
          <a:p>
            <a:pPr>
              <a:defRPr/>
            </a:pPr>
            <a:r>
              <a:rPr lang="de-DE" sz="2400" dirty="0"/>
              <a:t>Gott war in Christus – 2 Korinther 5.19 </a:t>
            </a:r>
          </a:p>
          <a:p>
            <a:pPr>
              <a:defRPr/>
            </a:pPr>
            <a:r>
              <a:rPr lang="de-DE" sz="2400" dirty="0"/>
              <a:t>Kolosser 2.9 – in ihm wohnte die Fülle der Gottheit </a:t>
            </a:r>
            <a:r>
              <a:rPr lang="de-DE" sz="2400" b="1" dirty="0"/>
              <a:t>leibhaftig</a:t>
            </a:r>
          </a:p>
          <a:p>
            <a:pPr>
              <a:defRPr/>
            </a:pPr>
            <a:r>
              <a:rPr lang="de-DE" sz="2400" dirty="0"/>
              <a:t>Weihnachten – Gott kommt klein</a:t>
            </a:r>
          </a:p>
          <a:p>
            <a:pPr>
              <a:defRPr/>
            </a:pPr>
            <a:r>
              <a:rPr lang="de-DE" sz="2400" dirty="0"/>
              <a:t>Wird ein Zimmermann</a:t>
            </a:r>
          </a:p>
          <a:p>
            <a:pPr>
              <a:defRPr/>
            </a:pPr>
            <a:r>
              <a:rPr lang="de-DE" sz="2400" dirty="0"/>
              <a:t>Verlorener Groschen</a:t>
            </a:r>
          </a:p>
          <a:p>
            <a:pPr>
              <a:defRPr/>
            </a:pPr>
            <a:r>
              <a:rPr lang="de-DE" sz="2400" dirty="0"/>
              <a:t>Verlorenes Schaf</a:t>
            </a:r>
          </a:p>
          <a:p>
            <a:pPr>
              <a:defRPr/>
            </a:pPr>
            <a:r>
              <a:rPr lang="de-DE" sz="2400" dirty="0"/>
              <a:t>Verlorener Sohn</a:t>
            </a:r>
          </a:p>
          <a:p>
            <a:pPr>
              <a:defRPr/>
            </a:pPr>
            <a:r>
              <a:rPr lang="de-DE" sz="2400" dirty="0"/>
              <a:t>Jesus, der Aussätzige anrührt</a:t>
            </a:r>
          </a:p>
          <a:p>
            <a:pPr>
              <a:defRPr/>
            </a:pPr>
            <a:r>
              <a:rPr lang="de-DE" sz="2400" dirty="0"/>
              <a:t>Jesus, der den Jüngern die Füße wäscht</a:t>
            </a:r>
          </a:p>
          <a:p>
            <a:pPr>
              <a:defRPr/>
            </a:pPr>
            <a:r>
              <a:rPr lang="de-DE" sz="2400" dirty="0"/>
              <a:t>Und: Jesus am Kreuz  (Gott war in Christus!) – erst dann Rehabilitation und Erhöhung…</a:t>
            </a:r>
            <a:endParaRPr lang="de-DE" dirty="0"/>
          </a:p>
        </p:txBody>
      </p:sp>
    </p:spTree>
    <p:extLst>
      <p:ext uri="{BB962C8B-B14F-4D97-AF65-F5344CB8AC3E}">
        <p14:creationId xmlns:p14="http://schemas.microsoft.com/office/powerpoint/2010/main" val="32940732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3EF3E26-5397-4CDE-8C2D-DF2DCC6B2D2D}"/>
              </a:ext>
            </a:extLst>
          </p:cNvPr>
          <p:cNvSpPr>
            <a:spLocks noGrp="1"/>
          </p:cNvSpPr>
          <p:nvPr>
            <p:ph type="title"/>
          </p:nvPr>
        </p:nvSpPr>
        <p:spPr>
          <a:xfrm>
            <a:off x="457200" y="27474"/>
            <a:ext cx="8229600" cy="1031875"/>
          </a:xfrm>
        </p:spPr>
        <p:txBody>
          <a:bodyPr>
            <a:normAutofit/>
          </a:bodyPr>
          <a:lstStyle/>
          <a:p>
            <a:pPr eaLnBrk="1" fontAlgn="auto" hangingPunct="1">
              <a:spcAft>
                <a:spcPts val="0"/>
              </a:spcAft>
              <a:defRPr/>
            </a:pPr>
            <a:r>
              <a:rPr lang="de-AT" sz="2800" b="1" i="1" dirty="0">
                <a:solidFill>
                  <a:srgbClr val="FFC000"/>
                </a:solidFill>
              </a:rPr>
              <a:t>„Das Wort (gr. </a:t>
            </a:r>
            <a:r>
              <a:rPr lang="de-AT" sz="2800" b="1" i="1" dirty="0" err="1">
                <a:solidFill>
                  <a:srgbClr val="FFC000"/>
                </a:solidFill>
              </a:rPr>
              <a:t>logos</a:t>
            </a:r>
            <a:r>
              <a:rPr lang="de-AT" sz="2800" b="1" i="1" dirty="0">
                <a:solidFill>
                  <a:srgbClr val="FFC000"/>
                </a:solidFill>
              </a:rPr>
              <a:t>) wurde Fleisch…“</a:t>
            </a:r>
            <a:br>
              <a:rPr lang="de-AT" sz="2800" b="1" i="1" dirty="0">
                <a:solidFill>
                  <a:srgbClr val="FFC000"/>
                </a:solidFill>
              </a:rPr>
            </a:br>
            <a:r>
              <a:rPr lang="de-AT" sz="2800" b="1" i="1" dirty="0">
                <a:solidFill>
                  <a:srgbClr val="FFC000"/>
                </a:solidFill>
              </a:rPr>
              <a:t>Johannes 1.1-18</a:t>
            </a:r>
          </a:p>
        </p:txBody>
      </p:sp>
      <p:sp>
        <p:nvSpPr>
          <p:cNvPr id="5" name="Inhaltsplatzhalter 4">
            <a:extLst>
              <a:ext uri="{FF2B5EF4-FFF2-40B4-BE49-F238E27FC236}">
                <a16:creationId xmlns:a16="http://schemas.microsoft.com/office/drawing/2014/main" id="{5A9DF131-7E6D-4809-94F8-F0EFDE0C1AE5}"/>
              </a:ext>
            </a:extLst>
          </p:cNvPr>
          <p:cNvSpPr>
            <a:spLocks noGrp="1"/>
          </p:cNvSpPr>
          <p:nvPr>
            <p:ph idx="1"/>
          </p:nvPr>
        </p:nvSpPr>
        <p:spPr>
          <a:xfrm>
            <a:off x="457200" y="1196753"/>
            <a:ext cx="8686800" cy="5661248"/>
          </a:xfrm>
        </p:spPr>
        <p:txBody>
          <a:bodyPr rtlCol="0">
            <a:normAutofit/>
          </a:bodyPr>
          <a:lstStyle/>
          <a:p>
            <a:pPr eaLnBrk="1" fontAlgn="auto" hangingPunct="1">
              <a:spcAft>
                <a:spcPts val="0"/>
              </a:spcAft>
              <a:buFont typeface="Arial" pitchFamily="34" charset="0"/>
              <a:buChar char="•"/>
              <a:defRPr/>
            </a:pPr>
            <a:r>
              <a:rPr lang="de-AT" sz="2400" dirty="0"/>
              <a:t>Johannes war ein galiläischer Fischer – kein griechischer Philosoph – seine Denkwelt ist hebräisch.</a:t>
            </a:r>
          </a:p>
          <a:p>
            <a:pPr eaLnBrk="1" fontAlgn="auto" hangingPunct="1">
              <a:spcAft>
                <a:spcPts val="0"/>
              </a:spcAft>
              <a:buFont typeface="Arial" pitchFamily="34" charset="0"/>
              <a:buChar char="•"/>
              <a:defRPr/>
            </a:pPr>
            <a:r>
              <a:rPr lang="de-AT" sz="2400" dirty="0"/>
              <a:t>LOGOS bedeutete bei den Griechen alles Mögliche – nur EINES nicht: dass der Logos Fleisch wird</a:t>
            </a:r>
          </a:p>
          <a:p>
            <a:pPr eaLnBrk="1" fontAlgn="auto" hangingPunct="1">
              <a:spcAft>
                <a:spcPts val="0"/>
              </a:spcAft>
              <a:buFont typeface="Arial" pitchFamily="34" charset="0"/>
              <a:buChar char="•"/>
              <a:defRPr/>
            </a:pPr>
            <a:r>
              <a:rPr lang="de-AT" sz="2400" dirty="0"/>
              <a:t>Hinter dem griechischen Wort „Logos“ – steht ein hebräisches </a:t>
            </a:r>
            <a:r>
              <a:rPr lang="de-AT" sz="2400" dirty="0" err="1"/>
              <a:t>Konzept:ihm</a:t>
            </a:r>
            <a:r>
              <a:rPr lang="de-AT" sz="2400" dirty="0"/>
              <a:t>  „</a:t>
            </a:r>
            <a:r>
              <a:rPr lang="de-AT" sz="2400" dirty="0" err="1"/>
              <a:t>Memra</a:t>
            </a:r>
            <a:r>
              <a:rPr lang="de-AT" sz="2400" dirty="0"/>
              <a:t>“ – </a:t>
            </a:r>
            <a:r>
              <a:rPr lang="de-AT" sz="2400" dirty="0" err="1"/>
              <a:t>aram</a:t>
            </a:r>
            <a:r>
              <a:rPr lang="de-AT" sz="2400" dirty="0"/>
              <a:t>. für „Wort“ (</a:t>
            </a:r>
            <a:r>
              <a:rPr lang="de-AT" sz="2400" dirty="0" err="1"/>
              <a:t>hebr.</a:t>
            </a:r>
            <a:r>
              <a:rPr lang="de-AT" sz="2400" dirty="0"/>
              <a:t> </a:t>
            </a:r>
            <a:r>
              <a:rPr lang="de-AT" sz="2400" dirty="0" err="1"/>
              <a:t>Dabar</a:t>
            </a:r>
            <a:r>
              <a:rPr lang="de-AT" sz="2400" dirty="0"/>
              <a:t>)</a:t>
            </a:r>
          </a:p>
          <a:p>
            <a:pPr eaLnBrk="1" fontAlgn="auto" hangingPunct="1">
              <a:spcAft>
                <a:spcPts val="0"/>
              </a:spcAft>
              <a:buFont typeface="Arial" pitchFamily="34" charset="0"/>
              <a:buChar char="•"/>
              <a:defRPr/>
            </a:pPr>
            <a:r>
              <a:rPr lang="de-AT" sz="2400" dirty="0"/>
              <a:t>6 Wahrheiten über „</a:t>
            </a:r>
            <a:r>
              <a:rPr lang="de-AT" sz="2400" dirty="0" err="1"/>
              <a:t>Memra</a:t>
            </a:r>
            <a:r>
              <a:rPr lang="de-AT" sz="2400" dirty="0"/>
              <a:t>“ (der Einfachheit halber bleiben wir bei „Wort“) (Wort = Jesus)</a:t>
            </a:r>
          </a:p>
          <a:p>
            <a:pPr eaLnBrk="1" fontAlgn="auto" hangingPunct="1">
              <a:spcAft>
                <a:spcPts val="0"/>
              </a:spcAft>
              <a:buFont typeface="Arial" pitchFamily="34" charset="0"/>
              <a:buChar char="•"/>
              <a:defRPr/>
            </a:pPr>
            <a:r>
              <a:rPr lang="de-AT" sz="2400" dirty="0"/>
              <a:t>1. Unterschieden von Gott – und doch gleich (v 1) – „eines Wesens“… ER war </a:t>
            </a:r>
            <a:r>
              <a:rPr lang="de-AT" sz="2400" b="1" dirty="0"/>
              <a:t>bei</a:t>
            </a:r>
            <a:r>
              <a:rPr lang="de-AT" sz="2400" dirty="0"/>
              <a:t> Gott</a:t>
            </a:r>
          </a:p>
          <a:p>
            <a:pPr eaLnBrk="1" fontAlgn="auto" hangingPunct="1">
              <a:spcAft>
                <a:spcPts val="0"/>
              </a:spcAft>
              <a:buFont typeface="Arial" pitchFamily="34" charset="0"/>
              <a:buChar char="•"/>
              <a:defRPr/>
            </a:pPr>
            <a:r>
              <a:rPr lang="de-AT" sz="2400" dirty="0"/>
              <a:t>2. Das Wort (Jesu) wirkt die Schöpfung (v 3)</a:t>
            </a:r>
          </a:p>
          <a:p>
            <a:pPr eaLnBrk="1" fontAlgn="auto" hangingPunct="1">
              <a:spcAft>
                <a:spcPts val="0"/>
              </a:spcAft>
              <a:buFont typeface="Arial" pitchFamily="34" charset="0"/>
              <a:buChar char="•"/>
              <a:defRPr/>
            </a:pPr>
            <a:r>
              <a:rPr lang="de-AT" sz="2400" dirty="0"/>
              <a:t>3. Der das Wort ist, wirkt Erlösung (v 12 – Kinder Gottes)</a:t>
            </a:r>
            <a:endParaRPr lang="de-AT" dirty="0"/>
          </a:p>
          <a:p>
            <a:pPr eaLnBrk="1" fontAlgn="auto" hangingPunct="1">
              <a:spcAft>
                <a:spcPts val="0"/>
              </a:spcAft>
              <a:buFont typeface="Arial" pitchFamily="34" charset="0"/>
              <a:buChar char="•"/>
              <a:defRPr/>
            </a:pPr>
            <a:endParaRPr lang="de-AT" dirty="0"/>
          </a:p>
          <a:p>
            <a:pPr eaLnBrk="1" fontAlgn="auto" hangingPunct="1">
              <a:spcAft>
                <a:spcPts val="0"/>
              </a:spcAft>
              <a:buFont typeface="Arial" pitchFamily="34" charset="0"/>
              <a:buChar char="•"/>
              <a:defRPr/>
            </a:pPr>
            <a:endParaRPr lang="de-AT" dirty="0"/>
          </a:p>
        </p:txBody>
      </p:sp>
    </p:spTree>
    <p:extLst>
      <p:ext uri="{BB962C8B-B14F-4D97-AF65-F5344CB8AC3E}">
        <p14:creationId xmlns:p14="http://schemas.microsoft.com/office/powerpoint/2010/main" val="271069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100E3F-3473-E3FA-B7E9-B64889C95388}"/>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BFC98B67-F15B-3215-E317-14FB7B42895E}"/>
              </a:ext>
            </a:extLst>
          </p:cNvPr>
          <p:cNvSpPr>
            <a:spLocks noGrp="1"/>
          </p:cNvSpPr>
          <p:nvPr>
            <p:ph idx="1"/>
          </p:nvPr>
        </p:nvSpPr>
        <p:spPr/>
        <p:txBody>
          <a:body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4. Durch das Wort haben wir die Gegenwart Gottes</a:t>
            </a:r>
            <a:b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(gr. </a:t>
            </a:r>
            <a:r>
              <a:rPr kumimoji="0" lang="de-AT" sz="2400" b="0" i="0" u="none" strike="noStrike" kern="1200" cap="none" spc="0" normalizeH="0" baseline="0" noProof="0" dirty="0" err="1">
                <a:ln>
                  <a:noFill/>
                </a:ln>
                <a:solidFill>
                  <a:prstClr val="black"/>
                </a:solidFill>
                <a:effectLst/>
                <a:uLnTx/>
                <a:uFillTx/>
                <a:latin typeface="Calibri" panose="020F0502020204030204"/>
                <a:ea typeface="+mn-ea"/>
                <a:cs typeface="+mn-cs"/>
              </a:rPr>
              <a:t>skenoo</a:t>
            </a: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 = wohnen, zelten) – Jesus die neue Behausung Gottes – er ist der Ort der Gegenwart Gottes – im Fleisch (v 14,18)</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5. Das Wort ist der Ursprung der Offenbarung (v 18)</a:t>
            </a:r>
            <a:b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(gr. </a:t>
            </a:r>
            <a:r>
              <a:rPr kumimoji="0" lang="de-AT" sz="2400" b="0" i="0" u="none" strike="noStrike" kern="1200" cap="none" spc="0" normalizeH="0" baseline="0" noProof="0" dirty="0" err="1">
                <a:ln>
                  <a:noFill/>
                </a:ln>
                <a:solidFill>
                  <a:prstClr val="black"/>
                </a:solidFill>
                <a:effectLst/>
                <a:uLnTx/>
                <a:uFillTx/>
                <a:latin typeface="Calibri" panose="020F0502020204030204"/>
                <a:ea typeface="+mn-ea"/>
                <a:cs typeface="+mn-cs"/>
              </a:rPr>
              <a:t>exegesato</a:t>
            </a: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 = ausgelegt)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de-AT" sz="2400" b="0" i="0" u="none" strike="noStrike" kern="1200" cap="none" spc="0" normalizeH="0" baseline="0" noProof="0" dirty="0">
                <a:ln>
                  <a:noFill/>
                </a:ln>
                <a:solidFill>
                  <a:prstClr val="black"/>
                </a:solidFill>
                <a:effectLst/>
                <a:uLnTx/>
                <a:uFillTx/>
                <a:latin typeface="Calibri" panose="020F0502020204030204"/>
                <a:ea typeface="+mn-ea"/>
                <a:cs typeface="+mn-cs"/>
              </a:rPr>
              <a:t>6. Durch das Wort wird der Bund besiegelt (v 17)</a:t>
            </a:r>
            <a:endParaRPr lang="de-AT" dirty="0"/>
          </a:p>
        </p:txBody>
      </p:sp>
    </p:spTree>
    <p:extLst>
      <p:ext uri="{BB962C8B-B14F-4D97-AF65-F5344CB8AC3E}">
        <p14:creationId xmlns:p14="http://schemas.microsoft.com/office/powerpoint/2010/main" val="176991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694E111-CF3B-460D-829D-EEA37812D357}"/>
              </a:ext>
            </a:extLst>
          </p:cNvPr>
          <p:cNvSpPr>
            <a:spLocks noGrp="1" noChangeArrowheads="1"/>
          </p:cNvSpPr>
          <p:nvPr>
            <p:ph type="title"/>
          </p:nvPr>
        </p:nvSpPr>
        <p:spPr>
          <a:xfrm>
            <a:off x="457200" y="381000"/>
            <a:ext cx="8229600" cy="744538"/>
          </a:xfrm>
        </p:spPr>
        <p:txBody>
          <a:bodyPr/>
          <a:lstStyle/>
          <a:p>
            <a:pPr eaLnBrk="1" hangingPunct="1">
              <a:defRPr/>
            </a:pPr>
            <a:r>
              <a:rPr lang="de-DE" altLang="de-DE" sz="4000"/>
              <a:t>Glaube</a:t>
            </a:r>
          </a:p>
        </p:txBody>
      </p:sp>
      <p:sp>
        <p:nvSpPr>
          <p:cNvPr id="53252" name="Rectangle 4">
            <a:extLst>
              <a:ext uri="{FF2B5EF4-FFF2-40B4-BE49-F238E27FC236}">
                <a16:creationId xmlns:a16="http://schemas.microsoft.com/office/drawing/2014/main" id="{871A0BD2-12A4-4C45-A3B3-8AB72A8B726F}"/>
              </a:ext>
            </a:extLst>
          </p:cNvPr>
          <p:cNvSpPr>
            <a:spLocks noGrp="1" noChangeArrowheads="1"/>
          </p:cNvSpPr>
          <p:nvPr>
            <p:ph sz="half" idx="1"/>
          </p:nvPr>
        </p:nvSpPr>
        <p:spPr>
          <a:xfrm>
            <a:off x="457200" y="1557338"/>
            <a:ext cx="4038600" cy="5040312"/>
          </a:xfrm>
        </p:spPr>
        <p:txBody>
          <a:bodyPr>
            <a:normAutofit lnSpcReduction="10000"/>
          </a:bodyPr>
          <a:lstStyle/>
          <a:p>
            <a:pPr eaLnBrk="1" hangingPunct="1">
              <a:lnSpc>
                <a:spcPct val="80000"/>
              </a:lnSpc>
              <a:defRPr/>
            </a:pPr>
            <a:r>
              <a:rPr lang="de-DE" altLang="de-DE" sz="2400" dirty="0"/>
              <a:t>Glaube ist Wissen, Erkenntnis.</a:t>
            </a:r>
            <a:br>
              <a:rPr lang="de-DE" altLang="de-DE" sz="2400" dirty="0"/>
            </a:br>
            <a:br>
              <a:rPr lang="de-DE" altLang="de-DE" sz="2400" dirty="0"/>
            </a:br>
            <a:br>
              <a:rPr lang="de-DE" altLang="de-DE" sz="2400" dirty="0"/>
            </a:br>
            <a:r>
              <a:rPr lang="de-DE" altLang="de-DE" sz="2400" dirty="0"/>
              <a:t>„Beweis“</a:t>
            </a:r>
            <a:br>
              <a:rPr lang="de-DE" altLang="de-DE" sz="2400" dirty="0"/>
            </a:br>
            <a:br>
              <a:rPr lang="de-DE" altLang="de-DE" sz="2400" dirty="0"/>
            </a:br>
            <a:br>
              <a:rPr lang="de-DE" altLang="de-DE" sz="2400" dirty="0"/>
            </a:br>
            <a:endParaRPr lang="de-DE" altLang="de-DE" sz="2400" dirty="0"/>
          </a:p>
          <a:p>
            <a:pPr eaLnBrk="1" hangingPunct="1">
              <a:lnSpc>
                <a:spcPct val="80000"/>
              </a:lnSpc>
              <a:defRPr/>
            </a:pPr>
            <a:r>
              <a:rPr lang="de-DE" altLang="de-DE" sz="2400" dirty="0"/>
              <a:t>Glaube wird ausgedrückt in Bekenntnissen, Dogmen, Lehre</a:t>
            </a:r>
            <a:br>
              <a:rPr lang="de-DE" altLang="de-DE" sz="2400" dirty="0"/>
            </a:br>
            <a:br>
              <a:rPr lang="de-DE" altLang="de-DE" sz="2400" dirty="0"/>
            </a:br>
            <a:endParaRPr lang="de-DE" altLang="de-DE" sz="2400" dirty="0"/>
          </a:p>
          <a:p>
            <a:pPr marL="0" indent="0" eaLnBrk="1" hangingPunct="1">
              <a:lnSpc>
                <a:spcPct val="80000"/>
              </a:lnSpc>
              <a:buFont typeface="Wingdings" panose="05000000000000000000" pitchFamily="2" charset="2"/>
              <a:buNone/>
              <a:defRPr/>
            </a:pPr>
            <a:br>
              <a:rPr lang="de-DE" altLang="de-DE" sz="2400" dirty="0"/>
            </a:br>
            <a:br>
              <a:rPr lang="de-DE" altLang="de-DE" sz="2400" dirty="0"/>
            </a:br>
            <a:endParaRPr lang="de-DE" altLang="de-DE" sz="2400" dirty="0"/>
          </a:p>
          <a:p>
            <a:pPr eaLnBrk="1" hangingPunct="1">
              <a:lnSpc>
                <a:spcPct val="80000"/>
              </a:lnSpc>
              <a:defRPr/>
            </a:pPr>
            <a:r>
              <a:rPr lang="de-DE" altLang="de-DE" sz="2400" dirty="0"/>
              <a:t>„Für wahr halten“</a:t>
            </a:r>
          </a:p>
        </p:txBody>
      </p:sp>
      <p:sp>
        <p:nvSpPr>
          <p:cNvPr id="53253" name="Rectangle 5">
            <a:extLst>
              <a:ext uri="{FF2B5EF4-FFF2-40B4-BE49-F238E27FC236}">
                <a16:creationId xmlns:a16="http://schemas.microsoft.com/office/drawing/2014/main" id="{512CDBE8-E612-4D13-BBB2-219FC347D9EA}"/>
              </a:ext>
            </a:extLst>
          </p:cNvPr>
          <p:cNvSpPr>
            <a:spLocks noGrp="1" noChangeArrowheads="1"/>
          </p:cNvSpPr>
          <p:nvPr>
            <p:ph sz="half" idx="2"/>
          </p:nvPr>
        </p:nvSpPr>
        <p:spPr>
          <a:xfrm>
            <a:off x="4648200" y="1484313"/>
            <a:ext cx="4244975" cy="5113337"/>
          </a:xfrm>
        </p:spPr>
        <p:txBody>
          <a:bodyPr>
            <a:normAutofit lnSpcReduction="10000"/>
          </a:bodyPr>
          <a:lstStyle/>
          <a:p>
            <a:pPr eaLnBrk="1" hangingPunct="1">
              <a:lnSpc>
                <a:spcPct val="80000"/>
              </a:lnSpc>
              <a:defRPr/>
            </a:pPr>
            <a:r>
              <a:rPr lang="de-DE" altLang="de-DE" sz="2400" dirty="0"/>
              <a:t>Im Hebräischen Denken ist Glaube sehr wohl auch rational, aber vor allem persönlich.</a:t>
            </a:r>
            <a:br>
              <a:rPr lang="de-DE" altLang="de-DE" sz="2400" dirty="0"/>
            </a:br>
            <a:r>
              <a:rPr lang="de-DE" altLang="de-DE" sz="2400" dirty="0"/>
              <a:t>Erkennen = eins werden</a:t>
            </a:r>
          </a:p>
          <a:p>
            <a:pPr eaLnBrk="1" hangingPunct="1">
              <a:lnSpc>
                <a:spcPct val="80000"/>
              </a:lnSpc>
              <a:defRPr/>
            </a:pPr>
            <a:r>
              <a:rPr lang="de-DE" altLang="de-DE" sz="2400" dirty="0"/>
              <a:t>Beziehung</a:t>
            </a:r>
            <a:br>
              <a:rPr lang="de-DE" altLang="de-DE" sz="2400" dirty="0"/>
            </a:br>
            <a:r>
              <a:rPr lang="de-DE" altLang="de-DE" sz="2400" dirty="0"/>
              <a:t>(Gott wird in der Schrift nirgendwo „bewiesen“ – er wird verkündigt)</a:t>
            </a:r>
          </a:p>
          <a:p>
            <a:pPr eaLnBrk="1" hangingPunct="1">
              <a:lnSpc>
                <a:spcPct val="80000"/>
              </a:lnSpc>
              <a:defRPr/>
            </a:pPr>
            <a:r>
              <a:rPr lang="de-DE" altLang="de-DE" sz="2400" dirty="0"/>
              <a:t>Glaube wird in Beziehungsbegriffen ausgedrückt und im Handeln ausgelebt.</a:t>
            </a:r>
          </a:p>
          <a:p>
            <a:pPr eaLnBrk="1" hangingPunct="1">
              <a:lnSpc>
                <a:spcPct val="80000"/>
              </a:lnSpc>
              <a:defRPr/>
            </a:pPr>
            <a:r>
              <a:rPr lang="de-DE" altLang="de-DE" sz="2400" dirty="0"/>
              <a:t>Glaube ist in Israel immer praktisch – Glaube ist Tun (nicht erlösendes Werk, Auswirkung d. Glaubens)</a:t>
            </a:r>
          </a:p>
          <a:p>
            <a:pPr eaLnBrk="1" hangingPunct="1">
              <a:lnSpc>
                <a:spcPct val="80000"/>
              </a:lnSpc>
              <a:defRPr/>
            </a:pPr>
            <a:r>
              <a:rPr lang="de-DE" altLang="de-DE" sz="2400" dirty="0"/>
              <a:t>„Sich anvertrauen“</a:t>
            </a:r>
          </a:p>
        </p:txBody>
      </p:sp>
    </p:spTree>
    <p:extLst>
      <p:ext uri="{BB962C8B-B14F-4D97-AF65-F5344CB8AC3E}">
        <p14:creationId xmlns:p14="http://schemas.microsoft.com/office/powerpoint/2010/main" val="8443108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09E2F0F-1022-4B95-83C4-6B917ACBD496}"/>
              </a:ext>
            </a:extLst>
          </p:cNvPr>
          <p:cNvSpPr>
            <a:spLocks noGrp="1"/>
          </p:cNvSpPr>
          <p:nvPr>
            <p:ph type="title"/>
          </p:nvPr>
        </p:nvSpPr>
        <p:spPr/>
        <p:txBody>
          <a:bodyPr/>
          <a:lstStyle/>
          <a:p>
            <a:pPr>
              <a:defRPr/>
            </a:pPr>
            <a:r>
              <a:rPr lang="de-DE" dirty="0"/>
              <a:t>„Glaubt an mich…“</a:t>
            </a:r>
            <a:br>
              <a:rPr lang="de-DE" dirty="0"/>
            </a:br>
            <a:r>
              <a:rPr lang="de-DE" dirty="0"/>
              <a:t>(Nicht nur: „Glaubt etwas…!“)</a:t>
            </a:r>
          </a:p>
        </p:txBody>
      </p:sp>
      <p:sp>
        <p:nvSpPr>
          <p:cNvPr id="6" name="Inhaltsplatzhalter 5">
            <a:extLst>
              <a:ext uri="{FF2B5EF4-FFF2-40B4-BE49-F238E27FC236}">
                <a16:creationId xmlns:a16="http://schemas.microsoft.com/office/drawing/2014/main" id="{E7885BE9-E85A-4DA6-9591-AD5BD754453B}"/>
              </a:ext>
            </a:extLst>
          </p:cNvPr>
          <p:cNvSpPr>
            <a:spLocks noGrp="1"/>
          </p:cNvSpPr>
          <p:nvPr>
            <p:ph idx="1"/>
          </p:nvPr>
        </p:nvSpPr>
        <p:spPr/>
        <p:txBody>
          <a:bodyPr>
            <a:normAutofit/>
          </a:bodyPr>
          <a:lstStyle/>
          <a:p>
            <a:pPr>
              <a:defRPr/>
            </a:pPr>
            <a:r>
              <a:rPr lang="de-DE" sz="2400" dirty="0"/>
              <a:t>Viel mehr als nur für wahr halten… (gr. </a:t>
            </a:r>
            <a:r>
              <a:rPr lang="de-DE" sz="2400" dirty="0" err="1"/>
              <a:t>pisteuein</a:t>
            </a:r>
            <a:r>
              <a:rPr lang="de-DE" sz="2400" dirty="0"/>
              <a:t> = vertrauen)</a:t>
            </a:r>
            <a:br>
              <a:rPr lang="de-DE" sz="2400" dirty="0"/>
            </a:br>
            <a:r>
              <a:rPr lang="de-DE" sz="2400" dirty="0"/>
              <a:t>(Und bei vielen besteht „Glaube“ aus Bekenntnissätzen und dem Befolgen von Regeln…)</a:t>
            </a:r>
          </a:p>
          <a:p>
            <a:pPr>
              <a:defRPr/>
            </a:pPr>
            <a:r>
              <a:rPr lang="de-DE" sz="2400" dirty="0"/>
              <a:t>Sich ihm überlassen</a:t>
            </a:r>
          </a:p>
          <a:p>
            <a:pPr>
              <a:defRPr/>
            </a:pPr>
            <a:r>
              <a:rPr lang="de-DE" sz="2400" dirty="0"/>
              <a:t>Darauf vertrauen, dass er alles getan hat, damit wieder ein Gottesverhältnis möglich wird</a:t>
            </a:r>
          </a:p>
          <a:p>
            <a:pPr>
              <a:defRPr/>
            </a:pPr>
            <a:r>
              <a:rPr lang="de-DE" sz="2400" dirty="0"/>
              <a:t>Sich ihm anvertrauen und nicht verweigern oder entziehen</a:t>
            </a:r>
          </a:p>
          <a:p>
            <a:pPr>
              <a:defRPr/>
            </a:pPr>
            <a:r>
              <a:rPr lang="de-DE" sz="2400" dirty="0"/>
              <a:t>Sich an ihm binden und ihm folgen</a:t>
            </a:r>
          </a:p>
          <a:p>
            <a:pPr>
              <a:defRPr/>
            </a:pPr>
            <a:r>
              <a:rPr lang="de-DE" sz="2400" dirty="0"/>
              <a:t>Ihm gehören und ihm gehorchen</a:t>
            </a:r>
          </a:p>
        </p:txBody>
      </p:sp>
    </p:spTree>
    <p:extLst>
      <p:ext uri="{BB962C8B-B14F-4D97-AF65-F5344CB8AC3E}">
        <p14:creationId xmlns:p14="http://schemas.microsoft.com/office/powerpoint/2010/main" val="341944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2EDBAF5-B37C-4A37-8178-CE2B9475874D}"/>
              </a:ext>
            </a:extLst>
          </p:cNvPr>
          <p:cNvSpPr>
            <a:spLocks noGrp="1" noChangeArrowheads="1"/>
          </p:cNvSpPr>
          <p:nvPr>
            <p:ph type="ctrTitle"/>
          </p:nvPr>
        </p:nvSpPr>
        <p:spPr>
          <a:xfrm>
            <a:off x="468313" y="1676400"/>
            <a:ext cx="8351837" cy="1828800"/>
          </a:xfrm>
        </p:spPr>
        <p:txBody>
          <a:bodyPr/>
          <a:lstStyle/>
          <a:p>
            <a:pPr eaLnBrk="1" hangingPunct="1">
              <a:defRPr/>
            </a:pPr>
            <a:r>
              <a:rPr lang="de-DE" sz="3600" b="1" i="1" dirty="0"/>
              <a:t>„Verstehst du auch, </a:t>
            </a:r>
            <a:br>
              <a:rPr lang="de-DE" sz="3600" b="1" i="1" dirty="0"/>
            </a:br>
            <a:r>
              <a:rPr lang="de-DE" sz="3600" b="1" i="1" dirty="0"/>
              <a:t>was du liest…?“</a:t>
            </a:r>
            <a:br>
              <a:rPr lang="de-DE" sz="3600" b="1" i="1" dirty="0"/>
            </a:br>
            <a:r>
              <a:rPr lang="de-DE" sz="3600" i="1" dirty="0"/>
              <a:t>(Apostelgeschichte  8.30)</a:t>
            </a:r>
          </a:p>
        </p:txBody>
      </p:sp>
      <p:sp>
        <p:nvSpPr>
          <p:cNvPr id="29699" name="Rectangle 3">
            <a:extLst>
              <a:ext uri="{FF2B5EF4-FFF2-40B4-BE49-F238E27FC236}">
                <a16:creationId xmlns:a16="http://schemas.microsoft.com/office/drawing/2014/main" id="{F9461143-C972-475D-BA23-8DB62561D2F7}"/>
              </a:ext>
            </a:extLst>
          </p:cNvPr>
          <p:cNvSpPr>
            <a:spLocks noGrp="1" noChangeArrowheads="1"/>
          </p:cNvSpPr>
          <p:nvPr>
            <p:ph type="subTitle" idx="1"/>
          </p:nvPr>
        </p:nvSpPr>
        <p:spPr>
          <a:xfrm>
            <a:off x="1371600" y="3645024"/>
            <a:ext cx="6400800" cy="3024336"/>
          </a:xfrm>
        </p:spPr>
        <p:txBody>
          <a:bodyPr>
            <a:normAutofit/>
          </a:bodyPr>
          <a:lstStyle/>
          <a:p>
            <a:pPr eaLnBrk="1" hangingPunct="1">
              <a:lnSpc>
                <a:spcPct val="80000"/>
              </a:lnSpc>
              <a:defRPr/>
            </a:pPr>
            <a:endParaRPr lang="de-DE" sz="28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a:extLst>
              <a:ext uri="{FF2B5EF4-FFF2-40B4-BE49-F238E27FC236}">
                <a16:creationId xmlns:a16="http://schemas.microsoft.com/office/drawing/2014/main" id="{811FC7CC-32F3-457A-BB9B-F03C752C97F8}"/>
              </a:ext>
            </a:extLst>
          </p:cNvPr>
          <p:cNvSpPr>
            <a:spLocks noGrp="1" noChangeArrowheads="1"/>
          </p:cNvSpPr>
          <p:nvPr>
            <p:ph type="title"/>
          </p:nvPr>
        </p:nvSpPr>
        <p:spPr>
          <a:xfrm>
            <a:off x="457200" y="381000"/>
            <a:ext cx="8229600" cy="887413"/>
          </a:xfrm>
        </p:spPr>
        <p:txBody>
          <a:bodyPr/>
          <a:lstStyle/>
          <a:p>
            <a:pPr eaLnBrk="1" hangingPunct="1">
              <a:defRPr/>
            </a:pPr>
            <a:r>
              <a:rPr lang="de-DE" dirty="0"/>
              <a:t>„Lernen“</a:t>
            </a:r>
            <a:endParaRPr lang="de-AT" dirty="0"/>
          </a:p>
        </p:txBody>
      </p:sp>
      <p:sp>
        <p:nvSpPr>
          <p:cNvPr id="13317" name="Rectangle 5">
            <a:extLst>
              <a:ext uri="{FF2B5EF4-FFF2-40B4-BE49-F238E27FC236}">
                <a16:creationId xmlns:a16="http://schemas.microsoft.com/office/drawing/2014/main" id="{1ACF49B2-D268-4339-A89B-F3E13AB2115F}"/>
              </a:ext>
            </a:extLst>
          </p:cNvPr>
          <p:cNvSpPr>
            <a:spLocks noGrp="1" noChangeArrowheads="1"/>
          </p:cNvSpPr>
          <p:nvPr>
            <p:ph sz="half" idx="1"/>
          </p:nvPr>
        </p:nvSpPr>
        <p:spPr>
          <a:xfrm>
            <a:off x="4716463" y="1700213"/>
            <a:ext cx="4427537" cy="4968875"/>
          </a:xfrm>
        </p:spPr>
        <p:txBody>
          <a:bodyPr>
            <a:normAutofit/>
          </a:bodyPr>
          <a:lstStyle/>
          <a:p>
            <a:pPr eaLnBrk="1" hangingPunct="1">
              <a:buFont typeface="Wingdings" panose="05000000000000000000" pitchFamily="2" charset="2"/>
              <a:buNone/>
              <a:defRPr/>
            </a:pPr>
            <a:r>
              <a:rPr lang="de-DE" sz="2400" dirty="0"/>
              <a:t>Biblisches Denken</a:t>
            </a:r>
          </a:p>
          <a:p>
            <a:pPr eaLnBrk="1" hangingPunct="1">
              <a:buFont typeface="Wingdings" panose="05000000000000000000" pitchFamily="2" charset="2"/>
              <a:buNone/>
              <a:defRPr/>
            </a:pPr>
            <a:endParaRPr lang="de-DE" sz="2400" dirty="0"/>
          </a:p>
          <a:p>
            <a:pPr eaLnBrk="1" hangingPunct="1">
              <a:buFont typeface="Wingdings" panose="05000000000000000000" pitchFamily="2" charset="2"/>
              <a:buNone/>
              <a:defRPr/>
            </a:pPr>
            <a:r>
              <a:rPr lang="de-DE" sz="2400" dirty="0"/>
              <a:t>Lernen in Israel: </a:t>
            </a:r>
          </a:p>
          <a:p>
            <a:pPr eaLnBrk="1" hangingPunct="1">
              <a:defRPr/>
            </a:pPr>
            <a:r>
              <a:rPr lang="de-DE" sz="2400" dirty="0"/>
              <a:t>Hören – Verstehen – Einverständnis (Einprägen)</a:t>
            </a:r>
          </a:p>
          <a:p>
            <a:pPr eaLnBrk="1" hangingPunct="1">
              <a:defRPr/>
            </a:pPr>
            <a:r>
              <a:rPr lang="de-DE" sz="2400" dirty="0"/>
              <a:t>Praxis – Tun (Konkretion)</a:t>
            </a:r>
          </a:p>
          <a:p>
            <a:pPr eaLnBrk="1" hangingPunct="1">
              <a:defRPr/>
            </a:pPr>
            <a:r>
              <a:rPr lang="de-DE" sz="2400" dirty="0"/>
              <a:t>Gewohnheit – Tugend – „Reflex“</a:t>
            </a:r>
          </a:p>
          <a:p>
            <a:pPr eaLnBrk="1" hangingPunct="1">
              <a:defRPr/>
            </a:pPr>
            <a:r>
              <a:rPr lang="de-DE" sz="2400" dirty="0"/>
              <a:t>Das ganze Konzept „Meister – Jünger“ ist hebräisch (rabbinisch)</a:t>
            </a:r>
            <a:endParaRPr lang="de-DE" dirty="0"/>
          </a:p>
        </p:txBody>
      </p:sp>
      <p:sp>
        <p:nvSpPr>
          <p:cNvPr id="13318" name="Rectangle 6">
            <a:extLst>
              <a:ext uri="{FF2B5EF4-FFF2-40B4-BE49-F238E27FC236}">
                <a16:creationId xmlns:a16="http://schemas.microsoft.com/office/drawing/2014/main" id="{AE1FF28C-7968-4531-ABCC-44A4815381F1}"/>
              </a:ext>
            </a:extLst>
          </p:cNvPr>
          <p:cNvSpPr>
            <a:spLocks noGrp="1" noChangeArrowheads="1"/>
          </p:cNvSpPr>
          <p:nvPr>
            <p:ph sz="half" idx="2"/>
          </p:nvPr>
        </p:nvSpPr>
        <p:spPr>
          <a:xfrm>
            <a:off x="468313" y="1628775"/>
            <a:ext cx="4038600" cy="4525963"/>
          </a:xfrm>
        </p:spPr>
        <p:txBody>
          <a:bodyPr/>
          <a:lstStyle/>
          <a:p>
            <a:pPr eaLnBrk="1" hangingPunct="1">
              <a:buFont typeface="Wingdings" panose="05000000000000000000" pitchFamily="2" charset="2"/>
              <a:buNone/>
              <a:defRPr/>
            </a:pPr>
            <a:r>
              <a:rPr lang="de-DE" sz="2400" dirty="0"/>
              <a:t>Griechisches Denken</a:t>
            </a:r>
          </a:p>
          <a:p>
            <a:pPr eaLnBrk="1" hangingPunct="1">
              <a:buFont typeface="Wingdings" panose="05000000000000000000" pitchFamily="2" charset="2"/>
              <a:buNone/>
              <a:defRPr/>
            </a:pPr>
            <a:br>
              <a:rPr lang="de-DE" sz="2400" dirty="0"/>
            </a:br>
            <a:r>
              <a:rPr lang="de-DE" sz="2400" dirty="0"/>
              <a:t>Lernen: </a:t>
            </a:r>
          </a:p>
          <a:p>
            <a:pPr eaLnBrk="1" hangingPunct="1">
              <a:defRPr/>
            </a:pPr>
            <a:r>
              <a:rPr lang="de-DE" sz="2400" dirty="0"/>
              <a:t>Kognitiv</a:t>
            </a:r>
          </a:p>
          <a:p>
            <a:pPr eaLnBrk="1" hangingPunct="1">
              <a:defRPr/>
            </a:pPr>
            <a:r>
              <a:rPr lang="de-DE" sz="2400" dirty="0"/>
              <a:t>Reflexion</a:t>
            </a:r>
          </a:p>
          <a:p>
            <a:pPr eaLnBrk="1" hangingPunct="1">
              <a:defRPr/>
            </a:pPr>
            <a:r>
              <a:rPr lang="de-DE" sz="2400" dirty="0"/>
              <a:t>Intellektuelle „Reproduktion“</a:t>
            </a:r>
            <a:endParaRPr lang="de-DE" dirty="0"/>
          </a:p>
        </p:txBody>
      </p:sp>
    </p:spTree>
    <p:extLst>
      <p:ext uri="{BB962C8B-B14F-4D97-AF65-F5344CB8AC3E}">
        <p14:creationId xmlns:p14="http://schemas.microsoft.com/office/powerpoint/2010/main" val="27620174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A6217E1A-3B9E-4B06-A142-9F3EFC3C655F}"/>
              </a:ext>
            </a:extLst>
          </p:cNvPr>
          <p:cNvSpPr>
            <a:spLocks noGrp="1" noChangeArrowheads="1"/>
          </p:cNvSpPr>
          <p:nvPr>
            <p:ph type="title"/>
          </p:nvPr>
        </p:nvSpPr>
        <p:spPr>
          <a:xfrm>
            <a:off x="457200" y="381000"/>
            <a:ext cx="8229600" cy="960438"/>
          </a:xfrm>
        </p:spPr>
        <p:txBody>
          <a:bodyPr>
            <a:normAutofit fontScale="90000"/>
          </a:bodyPr>
          <a:lstStyle/>
          <a:p>
            <a:pPr eaLnBrk="1" hangingPunct="1">
              <a:defRPr/>
            </a:pPr>
            <a:r>
              <a:rPr lang="de-DE" altLang="de-DE" sz="3600" dirty="0"/>
              <a:t>Die Welt, der Mensch </a:t>
            </a:r>
            <a:br>
              <a:rPr lang="de-DE" altLang="de-DE" sz="3600" dirty="0"/>
            </a:br>
            <a:r>
              <a:rPr lang="de-DE" altLang="de-DE" sz="3600" dirty="0"/>
              <a:t>(und der Leib)</a:t>
            </a:r>
          </a:p>
        </p:txBody>
      </p:sp>
      <p:sp>
        <p:nvSpPr>
          <p:cNvPr id="87044" name="Rectangle 4">
            <a:extLst>
              <a:ext uri="{FF2B5EF4-FFF2-40B4-BE49-F238E27FC236}">
                <a16:creationId xmlns:a16="http://schemas.microsoft.com/office/drawing/2014/main" id="{3D244E2B-44BB-4FCD-94EC-579B11E8DBBF}"/>
              </a:ext>
            </a:extLst>
          </p:cNvPr>
          <p:cNvSpPr>
            <a:spLocks noGrp="1" noChangeArrowheads="1"/>
          </p:cNvSpPr>
          <p:nvPr>
            <p:ph sz="half" idx="1"/>
          </p:nvPr>
        </p:nvSpPr>
        <p:spPr>
          <a:xfrm>
            <a:off x="395288" y="1700213"/>
            <a:ext cx="4038600" cy="5157787"/>
          </a:xfrm>
        </p:spPr>
        <p:txBody>
          <a:bodyPr>
            <a:normAutofit lnSpcReduction="10000"/>
          </a:bodyPr>
          <a:lstStyle/>
          <a:p>
            <a:pPr eaLnBrk="1" hangingPunct="1">
              <a:defRPr/>
            </a:pPr>
            <a:r>
              <a:rPr lang="de-DE" altLang="de-DE" sz="2400" b="1" dirty="0"/>
              <a:t>Dualismus</a:t>
            </a:r>
            <a:r>
              <a:rPr lang="de-DE" altLang="de-DE" sz="2400" dirty="0"/>
              <a:t> zwischen „Idee“ und „realer Welt“</a:t>
            </a:r>
            <a:br>
              <a:rPr lang="de-DE" altLang="de-DE" sz="2400" dirty="0"/>
            </a:br>
            <a:endParaRPr lang="de-DE" altLang="de-DE" sz="2400" dirty="0"/>
          </a:p>
          <a:p>
            <a:pPr eaLnBrk="1" hangingPunct="1">
              <a:defRPr/>
            </a:pPr>
            <a:r>
              <a:rPr lang="de-DE" altLang="de-DE" sz="2400" dirty="0"/>
              <a:t>Die Welt (Materie) ist unvollkommen bis schlecht / böse (Werk eines unvollkommenen Gottes) </a:t>
            </a:r>
            <a:br>
              <a:rPr lang="de-DE" altLang="de-DE" sz="2400" dirty="0"/>
            </a:br>
            <a:endParaRPr lang="de-DE" altLang="de-DE" sz="2400" dirty="0"/>
          </a:p>
          <a:p>
            <a:pPr eaLnBrk="1" hangingPunct="1">
              <a:defRPr/>
            </a:pPr>
            <a:r>
              <a:rPr lang="de-DE" altLang="de-DE" sz="2400" dirty="0"/>
              <a:t>Der Leib ist das Gefängnis der Seele – „</a:t>
            </a:r>
            <a:r>
              <a:rPr lang="de-DE" altLang="de-DE" sz="2400" dirty="0" err="1"/>
              <a:t>soma</a:t>
            </a:r>
            <a:r>
              <a:rPr lang="de-DE" altLang="de-DE" sz="2400" dirty="0"/>
              <a:t> </a:t>
            </a:r>
            <a:r>
              <a:rPr lang="de-DE" altLang="de-DE" sz="2400" dirty="0" err="1"/>
              <a:t>sema</a:t>
            </a:r>
            <a:r>
              <a:rPr lang="de-DE" altLang="de-DE" sz="2400" dirty="0"/>
              <a:t>“ (wertender Dualismus)</a:t>
            </a:r>
            <a:br>
              <a:rPr lang="de-DE" altLang="de-DE" sz="2400" dirty="0"/>
            </a:br>
            <a:endParaRPr lang="de-DE" altLang="de-DE" sz="2400" dirty="0"/>
          </a:p>
          <a:p>
            <a:pPr eaLnBrk="1" hangingPunct="1">
              <a:defRPr/>
            </a:pPr>
            <a:r>
              <a:rPr lang="de-DE" altLang="de-DE" sz="2400" dirty="0"/>
              <a:t>Aber auch: der Mensch ist „ein schlafender Gott“. (Gnosis)</a:t>
            </a:r>
          </a:p>
        </p:txBody>
      </p:sp>
      <p:sp>
        <p:nvSpPr>
          <p:cNvPr id="87045" name="Rectangle 5">
            <a:extLst>
              <a:ext uri="{FF2B5EF4-FFF2-40B4-BE49-F238E27FC236}">
                <a16:creationId xmlns:a16="http://schemas.microsoft.com/office/drawing/2014/main" id="{F1A9F411-A24E-4E23-A332-3946DBF781F3}"/>
              </a:ext>
            </a:extLst>
          </p:cNvPr>
          <p:cNvSpPr>
            <a:spLocks noGrp="1" noChangeArrowheads="1"/>
          </p:cNvSpPr>
          <p:nvPr>
            <p:ph sz="half" idx="2"/>
          </p:nvPr>
        </p:nvSpPr>
        <p:spPr>
          <a:xfrm>
            <a:off x="4693706" y="1700213"/>
            <a:ext cx="3886200" cy="5141764"/>
          </a:xfrm>
        </p:spPr>
        <p:txBody>
          <a:bodyPr>
            <a:normAutofit lnSpcReduction="10000"/>
          </a:bodyPr>
          <a:lstStyle/>
          <a:p>
            <a:pPr eaLnBrk="1" hangingPunct="1">
              <a:defRPr/>
            </a:pPr>
            <a:r>
              <a:rPr lang="de-DE" altLang="de-DE" sz="2400" dirty="0"/>
              <a:t>In der Schöpfung gibt Gott seiner Idee eine Gestalt, die ihm entspricht…</a:t>
            </a:r>
          </a:p>
          <a:p>
            <a:pPr eaLnBrk="1" hangingPunct="1">
              <a:defRPr/>
            </a:pPr>
            <a:r>
              <a:rPr lang="de-DE" altLang="de-DE" sz="2400" dirty="0"/>
              <a:t>Die Welt ist (auch nach dem Fall) Gottes gute Schöpfung</a:t>
            </a:r>
            <a:br>
              <a:rPr lang="de-DE" altLang="de-DE" sz="2400" dirty="0"/>
            </a:br>
            <a:r>
              <a:rPr lang="de-DE" altLang="de-DE" sz="2400" dirty="0"/>
              <a:t>(wenn auch beschädigt – Römer 8.18ff)</a:t>
            </a:r>
            <a:br>
              <a:rPr lang="de-DE" altLang="de-DE" sz="2400" dirty="0"/>
            </a:br>
            <a:endParaRPr lang="de-DE" altLang="de-DE" sz="2400" dirty="0"/>
          </a:p>
          <a:p>
            <a:pPr eaLnBrk="1" hangingPunct="1">
              <a:defRPr/>
            </a:pPr>
            <a:r>
              <a:rPr lang="de-DE" altLang="de-DE" sz="2400" dirty="0"/>
              <a:t>Mensch = geliebtes Geschöpf – erlösungsbedürftig und heilsfähig</a:t>
            </a:r>
          </a:p>
          <a:p>
            <a:pPr eaLnBrk="1" hangingPunct="1">
              <a:defRPr/>
            </a:pPr>
            <a:r>
              <a:rPr lang="de-DE" altLang="de-DE" sz="2400" dirty="0"/>
              <a:t>Ebenbild (+/-) </a:t>
            </a:r>
            <a:r>
              <a:rPr lang="de-DE" altLang="de-DE" sz="2400" dirty="0" err="1"/>
              <a:t>tzelem</a:t>
            </a:r>
            <a:r>
              <a:rPr lang="de-DE" altLang="de-DE" sz="2400" dirty="0"/>
              <a:t> / </a:t>
            </a:r>
            <a:r>
              <a:rPr lang="de-DE" altLang="de-DE" sz="2400" dirty="0" err="1"/>
              <a:t>demuth</a:t>
            </a:r>
            <a:endParaRPr lang="de-DE" altLang="de-DE" sz="2400" dirty="0"/>
          </a:p>
          <a:p>
            <a:pPr eaLnBrk="1" hangingPunct="1">
              <a:defRPr/>
            </a:pPr>
            <a:r>
              <a:rPr lang="de-DE" altLang="de-DE" sz="2400" dirty="0"/>
              <a:t>„</a:t>
            </a:r>
            <a:r>
              <a:rPr lang="de-DE" altLang="de-DE" sz="2400" dirty="0" err="1"/>
              <a:t>nephesh</a:t>
            </a:r>
            <a:r>
              <a:rPr lang="de-DE" altLang="de-DE" sz="2400" dirty="0"/>
              <a:t>“ – „leb“ – „</a:t>
            </a:r>
            <a:r>
              <a:rPr lang="de-DE" altLang="de-DE" sz="2400" dirty="0" err="1"/>
              <a:t>basar</a:t>
            </a:r>
            <a:r>
              <a:rPr lang="de-DE" altLang="de-DE" sz="2400" dirty="0"/>
              <a:t>“ („</a:t>
            </a:r>
            <a:r>
              <a:rPr lang="de-DE" altLang="de-DE" sz="2400" dirty="0" err="1"/>
              <a:t>sarx</a:t>
            </a:r>
            <a:r>
              <a:rPr lang="de-DE" altLang="de-DE" sz="2400" dirty="0"/>
              <a:t>“)</a:t>
            </a:r>
          </a:p>
        </p:txBody>
      </p:sp>
    </p:spTree>
    <p:extLst>
      <p:ext uri="{BB962C8B-B14F-4D97-AF65-F5344CB8AC3E}">
        <p14:creationId xmlns:p14="http://schemas.microsoft.com/office/powerpoint/2010/main" val="14443174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a:extLst>
              <a:ext uri="{FF2B5EF4-FFF2-40B4-BE49-F238E27FC236}">
                <a16:creationId xmlns:a16="http://schemas.microsoft.com/office/drawing/2014/main" id="{7C03947D-E28C-4797-B1C0-005FCCCE3586}"/>
              </a:ext>
            </a:extLst>
          </p:cNvPr>
          <p:cNvSpPr>
            <a:spLocks noGrp="1" noChangeArrowheads="1"/>
          </p:cNvSpPr>
          <p:nvPr>
            <p:ph type="title"/>
          </p:nvPr>
        </p:nvSpPr>
        <p:spPr>
          <a:xfrm>
            <a:off x="457200" y="381000"/>
            <a:ext cx="8229600" cy="887413"/>
          </a:xfrm>
        </p:spPr>
        <p:txBody>
          <a:bodyPr/>
          <a:lstStyle/>
          <a:p>
            <a:pPr eaLnBrk="1" hangingPunct="1">
              <a:defRPr/>
            </a:pPr>
            <a:r>
              <a:rPr lang="de-DE" altLang="de-DE"/>
              <a:t>Mensch und Gemeinschaft</a:t>
            </a:r>
            <a:endParaRPr lang="de-AT" altLang="de-DE"/>
          </a:p>
        </p:txBody>
      </p:sp>
      <p:sp>
        <p:nvSpPr>
          <p:cNvPr id="44037" name="Rectangle 5">
            <a:extLst>
              <a:ext uri="{FF2B5EF4-FFF2-40B4-BE49-F238E27FC236}">
                <a16:creationId xmlns:a16="http://schemas.microsoft.com/office/drawing/2014/main" id="{AE9B52AF-4D28-437B-BFA4-019E7C8DEDCB}"/>
              </a:ext>
            </a:extLst>
          </p:cNvPr>
          <p:cNvSpPr>
            <a:spLocks noGrp="1" noChangeArrowheads="1"/>
          </p:cNvSpPr>
          <p:nvPr>
            <p:ph sz="half" idx="1"/>
          </p:nvPr>
        </p:nvSpPr>
        <p:spPr>
          <a:xfrm>
            <a:off x="457200" y="1981200"/>
            <a:ext cx="4038600" cy="4876800"/>
          </a:xfrm>
        </p:spPr>
        <p:txBody>
          <a:bodyPr/>
          <a:lstStyle/>
          <a:p>
            <a:pPr eaLnBrk="1" hangingPunct="1">
              <a:lnSpc>
                <a:spcPct val="80000"/>
              </a:lnSpc>
              <a:defRPr/>
            </a:pPr>
            <a:r>
              <a:rPr lang="de-DE" altLang="de-DE" sz="2400" dirty="0"/>
              <a:t>Griechisches Denken betont vor allem die Individualität</a:t>
            </a:r>
            <a:br>
              <a:rPr lang="de-DE" altLang="de-DE" sz="2400" dirty="0"/>
            </a:br>
            <a:r>
              <a:rPr lang="de-DE" altLang="de-DE" sz="2400" dirty="0"/>
              <a:t>(Individualismus)</a:t>
            </a:r>
          </a:p>
          <a:p>
            <a:pPr eaLnBrk="1" hangingPunct="1">
              <a:lnSpc>
                <a:spcPct val="80000"/>
              </a:lnSpc>
              <a:defRPr/>
            </a:pPr>
            <a:r>
              <a:rPr lang="de-DE" altLang="de-DE" sz="2400" dirty="0"/>
              <a:t>(Es gibt aber auch die „Polis“ als Gemeinschaft der Freien in der Stadt)</a:t>
            </a:r>
            <a:br>
              <a:rPr lang="de-DE" altLang="de-DE" sz="2400" dirty="0"/>
            </a:br>
            <a:br>
              <a:rPr lang="de-DE" altLang="de-DE" sz="2400" dirty="0"/>
            </a:br>
            <a:endParaRPr lang="de-DE" altLang="de-DE" sz="2400" dirty="0"/>
          </a:p>
          <a:p>
            <a:pPr eaLnBrk="1" hangingPunct="1">
              <a:lnSpc>
                <a:spcPct val="80000"/>
              </a:lnSpc>
              <a:defRPr/>
            </a:pPr>
            <a:r>
              <a:rPr lang="de-DE" altLang="de-DE" sz="2400" dirty="0"/>
              <a:t>(Das griechische Denken kennt allerdings kein persönliches Gottesverhältnis – man hat keine Beziehung zu Zeus, auch nicht zum „Gott der Philosophen“)</a:t>
            </a:r>
          </a:p>
        </p:txBody>
      </p:sp>
      <p:sp>
        <p:nvSpPr>
          <p:cNvPr id="44038" name="Rectangle 6">
            <a:extLst>
              <a:ext uri="{FF2B5EF4-FFF2-40B4-BE49-F238E27FC236}">
                <a16:creationId xmlns:a16="http://schemas.microsoft.com/office/drawing/2014/main" id="{BD38DC51-F504-4F57-A42C-0DC7CECA2C63}"/>
              </a:ext>
            </a:extLst>
          </p:cNvPr>
          <p:cNvSpPr>
            <a:spLocks noGrp="1" noChangeArrowheads="1"/>
          </p:cNvSpPr>
          <p:nvPr>
            <p:ph sz="half" idx="2"/>
          </p:nvPr>
        </p:nvSpPr>
        <p:spPr/>
        <p:txBody>
          <a:bodyPr/>
          <a:lstStyle/>
          <a:p>
            <a:pPr eaLnBrk="1" hangingPunct="1">
              <a:lnSpc>
                <a:spcPct val="80000"/>
              </a:lnSpc>
              <a:defRPr/>
            </a:pPr>
            <a:r>
              <a:rPr lang="de-DE" altLang="de-DE" sz="2400" dirty="0"/>
              <a:t>Hebräisches Denken ist stark auf die Gemeinschaft (Volk Gottes) ausgerichtet.</a:t>
            </a:r>
          </a:p>
          <a:p>
            <a:pPr eaLnBrk="1" hangingPunct="1">
              <a:lnSpc>
                <a:spcPct val="80000"/>
              </a:lnSpc>
              <a:defRPr/>
            </a:pPr>
            <a:r>
              <a:rPr lang="de-DE" altLang="de-DE" sz="2400" dirty="0"/>
              <a:t>„Vater UNSER“</a:t>
            </a:r>
          </a:p>
          <a:p>
            <a:pPr eaLnBrk="1" hangingPunct="1">
              <a:lnSpc>
                <a:spcPct val="80000"/>
              </a:lnSpc>
              <a:defRPr/>
            </a:pPr>
            <a:r>
              <a:rPr lang="de-DE" altLang="de-DE" sz="2400" dirty="0"/>
              <a:t>„UNSER“ tägliches Brot</a:t>
            </a:r>
          </a:p>
          <a:p>
            <a:pPr eaLnBrk="1" hangingPunct="1">
              <a:lnSpc>
                <a:spcPct val="80000"/>
              </a:lnSpc>
              <a:defRPr/>
            </a:pPr>
            <a:r>
              <a:rPr lang="de-DE" altLang="de-DE" sz="2400" dirty="0"/>
              <a:t>Gemeinde: Leib, Braut, Tempel, Volk</a:t>
            </a:r>
            <a:br>
              <a:rPr lang="de-DE" altLang="de-DE" sz="2400" dirty="0"/>
            </a:br>
            <a:endParaRPr lang="de-DE" altLang="de-DE" sz="2400" dirty="0"/>
          </a:p>
          <a:p>
            <a:pPr eaLnBrk="1" hangingPunct="1">
              <a:lnSpc>
                <a:spcPct val="80000"/>
              </a:lnSpc>
              <a:defRPr/>
            </a:pPr>
            <a:r>
              <a:rPr lang="de-DE" altLang="de-DE" sz="2400" dirty="0"/>
              <a:t>Aber auch hier ist die persönliche Aneignung des Glaubens wichtig.</a:t>
            </a:r>
          </a:p>
        </p:txBody>
      </p:sp>
    </p:spTree>
    <p:extLst>
      <p:ext uri="{BB962C8B-B14F-4D97-AF65-F5344CB8AC3E}">
        <p14:creationId xmlns:p14="http://schemas.microsoft.com/office/powerpoint/2010/main" val="26157340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F8497B07-8A90-47DC-9E46-C6265101BA6D}"/>
              </a:ext>
            </a:extLst>
          </p:cNvPr>
          <p:cNvSpPr>
            <a:spLocks noGrp="1" noChangeArrowheads="1"/>
          </p:cNvSpPr>
          <p:nvPr>
            <p:ph type="title"/>
          </p:nvPr>
        </p:nvSpPr>
        <p:spPr/>
        <p:txBody>
          <a:bodyPr/>
          <a:lstStyle/>
          <a:p>
            <a:pPr eaLnBrk="1" hangingPunct="1">
              <a:defRPr/>
            </a:pPr>
            <a:r>
              <a:rPr lang="de-DE" altLang="de-DE" dirty="0"/>
              <a:t>Ewiges Leben</a:t>
            </a:r>
          </a:p>
        </p:txBody>
      </p:sp>
      <p:sp>
        <p:nvSpPr>
          <p:cNvPr id="38916" name="Rectangle 4">
            <a:extLst>
              <a:ext uri="{FF2B5EF4-FFF2-40B4-BE49-F238E27FC236}">
                <a16:creationId xmlns:a16="http://schemas.microsoft.com/office/drawing/2014/main" id="{ED745C7D-6A95-4303-9AE5-2DFF405DCED5}"/>
              </a:ext>
            </a:extLst>
          </p:cNvPr>
          <p:cNvSpPr>
            <a:spLocks noGrp="1" noChangeArrowheads="1"/>
          </p:cNvSpPr>
          <p:nvPr>
            <p:ph sz="half" idx="1"/>
          </p:nvPr>
        </p:nvSpPr>
        <p:spPr/>
        <p:txBody>
          <a:bodyPr>
            <a:normAutofit fontScale="92500" lnSpcReduction="10000"/>
          </a:bodyPr>
          <a:lstStyle/>
          <a:p>
            <a:pPr eaLnBrk="1" hangingPunct="1">
              <a:defRPr/>
            </a:pPr>
            <a:r>
              <a:rPr lang="de-DE" altLang="de-DE" sz="2400" dirty="0"/>
              <a:t>Die Griechen verstehen „das Reich Gottes“ als von dieser Welt getrennt.</a:t>
            </a:r>
            <a:br>
              <a:rPr lang="de-DE" altLang="de-DE" sz="2400" dirty="0"/>
            </a:br>
            <a:br>
              <a:rPr lang="de-DE" altLang="de-DE" sz="2400" dirty="0"/>
            </a:br>
            <a:endParaRPr lang="de-DE" altLang="de-DE" sz="2400" dirty="0"/>
          </a:p>
          <a:p>
            <a:pPr eaLnBrk="1" hangingPunct="1">
              <a:defRPr/>
            </a:pPr>
            <a:r>
              <a:rPr lang="de-DE" altLang="de-DE" sz="2400" dirty="0"/>
              <a:t>Ewiges Leben ist etwas, das nach dem Tode beginnt.</a:t>
            </a:r>
            <a:br>
              <a:rPr lang="de-DE" altLang="de-DE" sz="2400" dirty="0"/>
            </a:br>
            <a:br>
              <a:rPr lang="de-DE" altLang="de-DE" sz="2400" dirty="0"/>
            </a:br>
            <a:br>
              <a:rPr lang="de-DE" altLang="de-DE" sz="2400" dirty="0"/>
            </a:br>
            <a:endParaRPr lang="de-DE" altLang="de-DE" sz="2400" dirty="0"/>
          </a:p>
          <a:p>
            <a:pPr eaLnBrk="1" hangingPunct="1">
              <a:defRPr/>
            </a:pPr>
            <a:r>
              <a:rPr lang="de-DE" altLang="de-DE" sz="2400" dirty="0"/>
              <a:t>Gott ist jenseitig</a:t>
            </a:r>
            <a:br>
              <a:rPr lang="de-DE" altLang="de-DE" sz="2400" dirty="0"/>
            </a:br>
            <a:r>
              <a:rPr lang="de-DE" altLang="de-DE" sz="2400" dirty="0"/>
              <a:t>(fern, fremd, unerkennbar)</a:t>
            </a:r>
          </a:p>
        </p:txBody>
      </p:sp>
      <p:sp>
        <p:nvSpPr>
          <p:cNvPr id="38917" name="Rectangle 5">
            <a:extLst>
              <a:ext uri="{FF2B5EF4-FFF2-40B4-BE49-F238E27FC236}">
                <a16:creationId xmlns:a16="http://schemas.microsoft.com/office/drawing/2014/main" id="{8617D045-E6F5-4AF3-BFE5-CBF1D4F3005E}"/>
              </a:ext>
            </a:extLst>
          </p:cNvPr>
          <p:cNvSpPr>
            <a:spLocks noGrp="1" noChangeArrowheads="1"/>
          </p:cNvSpPr>
          <p:nvPr>
            <p:ph sz="half" idx="2"/>
          </p:nvPr>
        </p:nvSpPr>
        <p:spPr/>
        <p:txBody>
          <a:bodyPr>
            <a:normAutofit fontScale="92500" lnSpcReduction="10000"/>
          </a:bodyPr>
          <a:lstStyle/>
          <a:p>
            <a:pPr eaLnBrk="1" hangingPunct="1">
              <a:lnSpc>
                <a:spcPct val="90000"/>
              </a:lnSpc>
              <a:defRPr/>
            </a:pPr>
            <a:r>
              <a:rPr lang="de-DE" altLang="de-DE" sz="2400" dirty="0"/>
              <a:t>Die Hebräer verstehen das Reich Gottes als etwas, das in dieser Welt schon da ist. (Jahwe ist König – „</a:t>
            </a:r>
            <a:r>
              <a:rPr lang="de-DE" altLang="de-DE" sz="2400" dirty="0" err="1"/>
              <a:t>Malkut</a:t>
            </a:r>
            <a:r>
              <a:rPr lang="de-DE" altLang="de-DE" sz="2400" dirty="0"/>
              <a:t> Jahwe“)</a:t>
            </a:r>
          </a:p>
          <a:p>
            <a:pPr eaLnBrk="1" hangingPunct="1">
              <a:lnSpc>
                <a:spcPct val="90000"/>
              </a:lnSpc>
              <a:defRPr/>
            </a:pPr>
            <a:r>
              <a:rPr lang="de-DE" altLang="de-DE" sz="2400" dirty="0"/>
              <a:t>Ewiges Leben ist Leben in Harmonie mit Gott – hier und jetzt schon! (Das Leben des Ewigen Gottes im Menschen)</a:t>
            </a:r>
            <a:br>
              <a:rPr lang="de-DE" altLang="de-DE" sz="2400" dirty="0"/>
            </a:br>
            <a:endParaRPr lang="de-DE" altLang="de-DE" sz="2400" dirty="0"/>
          </a:p>
          <a:p>
            <a:pPr eaLnBrk="1" hangingPunct="1">
              <a:lnSpc>
                <a:spcPct val="90000"/>
              </a:lnSpc>
              <a:defRPr/>
            </a:pPr>
            <a:r>
              <a:rPr lang="de-DE" altLang="de-DE" sz="2400" dirty="0"/>
              <a:t>Gott ist „irden“, immanent, kommt in die Geschichte, betritt Raum und Zeit – kommt „ins Fleisch“ (Inkarnation)</a:t>
            </a:r>
            <a:endParaRPr lang="de-DE" altLang="de-DE" dirty="0"/>
          </a:p>
        </p:txBody>
      </p:sp>
    </p:spTree>
    <p:extLst>
      <p:ext uri="{BB962C8B-B14F-4D97-AF65-F5344CB8AC3E}">
        <p14:creationId xmlns:p14="http://schemas.microsoft.com/office/powerpoint/2010/main" val="23286394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4">
            <a:extLst>
              <a:ext uri="{FF2B5EF4-FFF2-40B4-BE49-F238E27FC236}">
                <a16:creationId xmlns:a16="http://schemas.microsoft.com/office/drawing/2014/main" id="{0FD0873B-F007-43B7-B808-5D94F63BA32C}"/>
              </a:ext>
            </a:extLst>
          </p:cNvPr>
          <p:cNvSpPr>
            <a:spLocks noGrp="1" noChangeArrowheads="1"/>
          </p:cNvSpPr>
          <p:nvPr>
            <p:ph type="title"/>
          </p:nvPr>
        </p:nvSpPr>
        <p:spPr>
          <a:xfrm>
            <a:off x="457200" y="0"/>
            <a:ext cx="8229600" cy="981075"/>
          </a:xfrm>
        </p:spPr>
        <p:txBody>
          <a:bodyPr/>
          <a:lstStyle/>
          <a:p>
            <a:pPr eaLnBrk="1" hangingPunct="1">
              <a:defRPr/>
            </a:pPr>
            <a:r>
              <a:rPr lang="de-DE" altLang="de-DE" dirty="0"/>
              <a:t>Heil</a:t>
            </a:r>
            <a:endParaRPr lang="de-AT" altLang="de-DE" dirty="0"/>
          </a:p>
        </p:txBody>
      </p:sp>
      <p:sp>
        <p:nvSpPr>
          <p:cNvPr id="117765" name="Rectangle 5">
            <a:extLst>
              <a:ext uri="{FF2B5EF4-FFF2-40B4-BE49-F238E27FC236}">
                <a16:creationId xmlns:a16="http://schemas.microsoft.com/office/drawing/2014/main" id="{F8B7F3B3-278E-40C5-BF97-6EA7FD5FA0D6}"/>
              </a:ext>
            </a:extLst>
          </p:cNvPr>
          <p:cNvSpPr>
            <a:spLocks noGrp="1" noChangeArrowheads="1"/>
          </p:cNvSpPr>
          <p:nvPr>
            <p:ph sz="half" idx="1"/>
          </p:nvPr>
        </p:nvSpPr>
        <p:spPr>
          <a:xfrm>
            <a:off x="179388" y="981075"/>
            <a:ext cx="4038600" cy="5876925"/>
          </a:xfrm>
        </p:spPr>
        <p:txBody>
          <a:bodyPr>
            <a:normAutofit lnSpcReduction="10000"/>
          </a:bodyPr>
          <a:lstStyle/>
          <a:p>
            <a:pPr eaLnBrk="1" hangingPunct="1">
              <a:lnSpc>
                <a:spcPct val="90000"/>
              </a:lnSpc>
              <a:defRPr/>
            </a:pPr>
            <a:r>
              <a:rPr lang="de-DE" altLang="de-DE" sz="2400" dirty="0"/>
              <a:t>Heil aus Tugend – Selbsterlösung</a:t>
            </a:r>
            <a:br>
              <a:rPr lang="de-DE" altLang="de-DE" sz="2400" dirty="0"/>
            </a:br>
            <a:br>
              <a:rPr lang="de-DE" altLang="de-DE" sz="2400" dirty="0"/>
            </a:br>
            <a:br>
              <a:rPr lang="de-DE" altLang="de-DE" sz="2400" dirty="0"/>
            </a:br>
            <a:br>
              <a:rPr lang="de-DE" altLang="de-DE" sz="2400" dirty="0"/>
            </a:br>
            <a:br>
              <a:rPr lang="de-DE" altLang="de-DE" sz="2400" dirty="0"/>
            </a:br>
            <a:br>
              <a:rPr lang="de-DE" altLang="de-DE" sz="2400" dirty="0"/>
            </a:br>
            <a:br>
              <a:rPr lang="de-DE" altLang="de-DE" sz="2400" dirty="0"/>
            </a:br>
            <a:br>
              <a:rPr lang="de-DE" altLang="de-DE" sz="2400" dirty="0"/>
            </a:br>
            <a:br>
              <a:rPr lang="de-DE" altLang="de-DE" sz="2400" dirty="0"/>
            </a:br>
            <a:endParaRPr lang="de-DE" altLang="de-DE" sz="2400" dirty="0"/>
          </a:p>
          <a:p>
            <a:pPr eaLnBrk="1" hangingPunct="1">
              <a:lnSpc>
                <a:spcPct val="90000"/>
              </a:lnSpc>
              <a:defRPr/>
            </a:pPr>
            <a:r>
              <a:rPr lang="de-DE" altLang="de-DE" sz="2400" dirty="0"/>
              <a:t>Gewissheit?</a:t>
            </a:r>
            <a:br>
              <a:rPr lang="de-DE" altLang="de-DE" sz="2400" dirty="0"/>
            </a:br>
            <a:r>
              <a:rPr lang="de-DE" altLang="de-DE" sz="2400" dirty="0"/>
              <a:t>(</a:t>
            </a:r>
            <a:r>
              <a:rPr lang="de-DE" altLang="de-DE" sz="2400" dirty="0" err="1"/>
              <a:t>Erynnien</a:t>
            </a:r>
            <a:r>
              <a:rPr lang="de-DE" altLang="de-DE" sz="2400" dirty="0"/>
              <a:t>)</a:t>
            </a:r>
          </a:p>
          <a:p>
            <a:pPr eaLnBrk="1" hangingPunct="1">
              <a:lnSpc>
                <a:spcPct val="90000"/>
              </a:lnSpc>
              <a:defRPr/>
            </a:pPr>
            <a:r>
              <a:rPr lang="de-DE" altLang="de-DE" sz="2400" dirty="0"/>
              <a:t>Man kennt auch das Opfer – vor allem, um die Götter günstig zu stimmen…</a:t>
            </a:r>
          </a:p>
          <a:p>
            <a:pPr eaLnBrk="1" hangingPunct="1">
              <a:lnSpc>
                <a:spcPct val="90000"/>
              </a:lnSpc>
              <a:defRPr/>
            </a:pPr>
            <a:r>
              <a:rPr lang="de-DE" altLang="de-DE" sz="2400" dirty="0"/>
              <a:t>„Elysium“ – eine Art Paradies</a:t>
            </a:r>
            <a:endParaRPr lang="de-AT" altLang="de-DE" dirty="0"/>
          </a:p>
        </p:txBody>
      </p:sp>
      <p:sp>
        <p:nvSpPr>
          <p:cNvPr id="117766" name="Rectangle 6">
            <a:extLst>
              <a:ext uri="{FF2B5EF4-FFF2-40B4-BE49-F238E27FC236}">
                <a16:creationId xmlns:a16="http://schemas.microsoft.com/office/drawing/2014/main" id="{B655FDA1-15AB-49C6-8EAE-DCA42AB248F8}"/>
              </a:ext>
            </a:extLst>
          </p:cNvPr>
          <p:cNvSpPr>
            <a:spLocks noGrp="1" noChangeArrowheads="1"/>
          </p:cNvSpPr>
          <p:nvPr>
            <p:ph sz="half" idx="2"/>
          </p:nvPr>
        </p:nvSpPr>
        <p:spPr>
          <a:xfrm>
            <a:off x="4643438" y="1004892"/>
            <a:ext cx="4500562" cy="5853108"/>
          </a:xfrm>
        </p:spPr>
        <p:txBody>
          <a:bodyPr>
            <a:normAutofit lnSpcReduction="10000"/>
          </a:bodyPr>
          <a:lstStyle/>
          <a:p>
            <a:pPr eaLnBrk="1" hangingPunct="1">
              <a:lnSpc>
                <a:spcPct val="90000"/>
              </a:lnSpc>
              <a:defRPr/>
            </a:pPr>
            <a:r>
              <a:rPr lang="de-DE" altLang="de-DE" sz="2400" dirty="0"/>
              <a:t>Kein Heil aus dem Gesetz…</a:t>
            </a:r>
          </a:p>
          <a:p>
            <a:pPr eaLnBrk="1" hangingPunct="1">
              <a:lnSpc>
                <a:spcPct val="90000"/>
              </a:lnSpc>
              <a:defRPr/>
            </a:pPr>
            <a:r>
              <a:rPr lang="de-DE" altLang="de-DE" sz="2400" dirty="0"/>
              <a:t>Exodus – das Vorbild schlechthin: Gott befreit sein Volk, schenkt ihm das Heil</a:t>
            </a:r>
          </a:p>
          <a:p>
            <a:pPr eaLnBrk="1" hangingPunct="1">
              <a:lnSpc>
                <a:spcPct val="90000"/>
              </a:lnSpc>
              <a:defRPr/>
            </a:pPr>
            <a:r>
              <a:rPr lang="de-DE" altLang="de-DE" sz="2400" dirty="0"/>
              <a:t>Heil: aus dem Tod ins Leben</a:t>
            </a:r>
          </a:p>
          <a:p>
            <a:pPr eaLnBrk="1" hangingPunct="1">
              <a:lnSpc>
                <a:spcPct val="90000"/>
              </a:lnSpc>
              <a:defRPr/>
            </a:pPr>
            <a:r>
              <a:rPr lang="de-DE" altLang="de-DE" sz="2400" dirty="0"/>
              <a:t>Heiligung ist Leben in den Ordnungen der Liebe – und Vollkommenheit (Ganzheit) als Reflexion des Wesens Gottes</a:t>
            </a:r>
            <a:br>
              <a:rPr lang="de-DE" altLang="de-DE" sz="2400" dirty="0"/>
            </a:br>
            <a:endParaRPr lang="de-DE" altLang="de-DE" sz="2400" dirty="0"/>
          </a:p>
          <a:p>
            <a:pPr eaLnBrk="1" hangingPunct="1">
              <a:lnSpc>
                <a:spcPct val="90000"/>
              </a:lnSpc>
              <a:defRPr/>
            </a:pPr>
            <a:r>
              <a:rPr lang="de-DE" altLang="de-DE" sz="2400" dirty="0"/>
              <a:t>Das Opfer ist versöhnend – und schenkt Gewissheit</a:t>
            </a:r>
            <a:br>
              <a:rPr lang="de-DE" altLang="de-DE" sz="2400" dirty="0"/>
            </a:br>
            <a:br>
              <a:rPr lang="de-DE" altLang="de-DE" sz="2400" dirty="0"/>
            </a:br>
            <a:br>
              <a:rPr lang="de-DE" altLang="de-DE" sz="2400" dirty="0"/>
            </a:br>
            <a:endParaRPr lang="de-DE" altLang="de-DE" sz="2400" dirty="0"/>
          </a:p>
          <a:p>
            <a:pPr eaLnBrk="1" hangingPunct="1">
              <a:lnSpc>
                <a:spcPct val="90000"/>
              </a:lnSpc>
              <a:defRPr/>
            </a:pPr>
            <a:r>
              <a:rPr lang="de-DE" altLang="de-DE" sz="2400" dirty="0"/>
              <a:t>Paradies… und neuer Himmel und neue Erde, </a:t>
            </a:r>
            <a:r>
              <a:rPr lang="de-DE" altLang="de-DE" sz="2400"/>
              <a:t>neues Jerusalem</a:t>
            </a:r>
            <a:endParaRPr lang="de-AT" altLang="de-DE" sz="2400" dirty="0"/>
          </a:p>
        </p:txBody>
      </p:sp>
    </p:spTree>
    <p:extLst>
      <p:ext uri="{BB962C8B-B14F-4D97-AF65-F5344CB8AC3E}">
        <p14:creationId xmlns:p14="http://schemas.microsoft.com/office/powerpoint/2010/main" val="34947718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a:extLst>
              <a:ext uri="{FF2B5EF4-FFF2-40B4-BE49-F238E27FC236}">
                <a16:creationId xmlns:a16="http://schemas.microsoft.com/office/drawing/2014/main" id="{7F8B3085-1EF8-4544-8B98-B3A0251B74E2}"/>
              </a:ext>
            </a:extLst>
          </p:cNvPr>
          <p:cNvSpPr>
            <a:spLocks noGrp="1" noChangeArrowheads="1"/>
          </p:cNvSpPr>
          <p:nvPr>
            <p:ph type="title"/>
          </p:nvPr>
        </p:nvSpPr>
        <p:spPr>
          <a:xfrm>
            <a:off x="468313" y="260350"/>
            <a:ext cx="8229600" cy="744538"/>
          </a:xfrm>
        </p:spPr>
        <p:txBody>
          <a:bodyPr>
            <a:normAutofit fontScale="90000"/>
          </a:bodyPr>
          <a:lstStyle/>
          <a:p>
            <a:pPr eaLnBrk="1" hangingPunct="1">
              <a:defRPr/>
            </a:pPr>
            <a:r>
              <a:rPr lang="de-DE" sz="3200" dirty="0"/>
              <a:t>Exkurs „Bildersprache der Offenbarung“ – Johannes bekommt Einblick in kommende Wirklichkeiten</a:t>
            </a:r>
            <a:endParaRPr lang="de-AT" sz="3200" dirty="0"/>
          </a:p>
        </p:txBody>
      </p:sp>
      <p:sp>
        <p:nvSpPr>
          <p:cNvPr id="204803" name="Rectangle 3">
            <a:extLst>
              <a:ext uri="{FF2B5EF4-FFF2-40B4-BE49-F238E27FC236}">
                <a16:creationId xmlns:a16="http://schemas.microsoft.com/office/drawing/2014/main" id="{1B8469AF-803C-4C53-9310-EC7FC4614000}"/>
              </a:ext>
            </a:extLst>
          </p:cNvPr>
          <p:cNvSpPr>
            <a:spLocks noGrp="1" noChangeArrowheads="1"/>
          </p:cNvSpPr>
          <p:nvPr>
            <p:ph type="body" idx="1"/>
          </p:nvPr>
        </p:nvSpPr>
        <p:spPr>
          <a:xfrm>
            <a:off x="323528" y="1268413"/>
            <a:ext cx="8363272" cy="5589587"/>
          </a:xfrm>
        </p:spPr>
        <p:txBody>
          <a:bodyPr/>
          <a:lstStyle/>
          <a:p>
            <a:pPr eaLnBrk="1" hangingPunct="1">
              <a:lnSpc>
                <a:spcPct val="90000"/>
              </a:lnSpc>
              <a:defRPr/>
            </a:pPr>
            <a:r>
              <a:rPr lang="de-DE" sz="2400" dirty="0"/>
              <a:t>Johannes bekommt wirklich etwas </a:t>
            </a:r>
            <a:r>
              <a:rPr lang="de-DE" sz="2400" b="1" u="sng" dirty="0"/>
              <a:t>gezeigt</a:t>
            </a:r>
            <a:r>
              <a:rPr lang="de-DE" sz="2400" dirty="0"/>
              <a:t>.</a:t>
            </a:r>
          </a:p>
          <a:p>
            <a:pPr eaLnBrk="1" hangingPunct="1">
              <a:lnSpc>
                <a:spcPct val="90000"/>
              </a:lnSpc>
              <a:defRPr/>
            </a:pPr>
            <a:r>
              <a:rPr lang="de-DE" sz="2400" dirty="0"/>
              <a:t>In der Folge </a:t>
            </a:r>
            <a:r>
              <a:rPr lang="de-DE" sz="2400" b="1" u="sng" dirty="0"/>
              <a:t>sieht</a:t>
            </a:r>
            <a:r>
              <a:rPr lang="de-DE" sz="2400" dirty="0"/>
              <a:t> er – die Visionen kommen also nicht aus seinem Herzen, sind nicht (innere) Bilder des Herzens</a:t>
            </a:r>
          </a:p>
          <a:p>
            <a:pPr eaLnBrk="1" hangingPunct="1">
              <a:lnSpc>
                <a:spcPct val="90000"/>
              </a:lnSpc>
              <a:defRPr/>
            </a:pPr>
            <a:r>
              <a:rPr lang="de-DE" sz="2400" dirty="0"/>
              <a:t>Was wird ihm gezeigt?</a:t>
            </a:r>
            <a:br>
              <a:rPr lang="de-DE" sz="2400" dirty="0"/>
            </a:br>
            <a:r>
              <a:rPr lang="de-DE" sz="2400" dirty="0"/>
              <a:t>Die Wirklichkeit Gottes und die Zukunft, die Gott herbeiführt.</a:t>
            </a:r>
          </a:p>
          <a:p>
            <a:pPr eaLnBrk="1" hangingPunct="1">
              <a:lnSpc>
                <a:spcPct val="90000"/>
              </a:lnSpc>
              <a:defRPr/>
            </a:pPr>
            <a:r>
              <a:rPr lang="de-DE" sz="2400" dirty="0"/>
              <a:t>Er bekommt Einblick in Abläufe, Ereignisse, Geschehnisse, die in der Zukunft liegen, bekommt die Schlüsselfiguren gezeigt. </a:t>
            </a:r>
          </a:p>
          <a:p>
            <a:pPr eaLnBrk="1" hangingPunct="1">
              <a:lnSpc>
                <a:spcPct val="90000"/>
              </a:lnSpc>
              <a:defRPr/>
            </a:pPr>
            <a:r>
              <a:rPr lang="de-DE" sz="2400" dirty="0"/>
              <a:t>Zuletzt zeigt ihm der Geist Gottes die Zustände der Vollendung – neuer Himmel, neue Erde…</a:t>
            </a:r>
          </a:p>
          <a:p>
            <a:pPr eaLnBrk="1" hangingPunct="1">
              <a:lnSpc>
                <a:spcPct val="90000"/>
              </a:lnSpc>
              <a:defRPr/>
            </a:pPr>
            <a:r>
              <a:rPr lang="de-DE" sz="2400" dirty="0"/>
              <a:t>Johannes schildert die kommenden Ereignisse weitgehend in starker und vielfältiger </a:t>
            </a:r>
            <a:r>
              <a:rPr lang="de-DE" sz="2400" b="1" u="sng" dirty="0"/>
              <a:t>bildhafter</a:t>
            </a:r>
            <a:r>
              <a:rPr lang="de-DE" sz="2400" dirty="0"/>
              <a:t> </a:t>
            </a:r>
            <a:r>
              <a:rPr lang="de-DE" sz="2400" b="1" u="sng" dirty="0"/>
              <a:t>Sprache – er ist ein Prophet, der zur Sprache bringt, was ihm gezeigt wurde.</a:t>
            </a:r>
            <a:endParaRPr lang="de-AT" sz="24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id="{1419C3B7-BFB0-4862-B35F-D5E7CC332DC4}"/>
              </a:ext>
            </a:extLst>
          </p:cNvPr>
          <p:cNvSpPr txBox="1">
            <a:spLocks noChangeArrowheads="1"/>
          </p:cNvSpPr>
          <p:nvPr/>
        </p:nvSpPr>
        <p:spPr bwMode="auto">
          <a:xfrm>
            <a:off x="323850" y="620713"/>
            <a:ext cx="4689475" cy="461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dirty="0"/>
              <a:t>Wie war das denn nun?</a:t>
            </a:r>
          </a:p>
          <a:p>
            <a:pPr eaLnBrk="1" hangingPunct="1">
              <a:spcBef>
                <a:spcPct val="0"/>
              </a:spcBef>
              <a:buClrTx/>
              <a:buSzTx/>
              <a:buFontTx/>
              <a:buNone/>
            </a:pPr>
            <a:r>
              <a:rPr lang="de-DE" altLang="de-DE" sz="2000" dirty="0"/>
              <a:t>Sieht Johannes tatsächlich</a:t>
            </a:r>
          </a:p>
          <a:p>
            <a:pPr eaLnBrk="1" hangingPunct="1">
              <a:spcBef>
                <a:spcPct val="0"/>
              </a:spcBef>
              <a:buClrTx/>
              <a:buSzTx/>
              <a:buFontTx/>
              <a:buNone/>
            </a:pPr>
            <a:r>
              <a:rPr lang="de-DE" altLang="de-DE" sz="2000" dirty="0"/>
              <a:t>„VIER REITER“ (wörtlich)</a:t>
            </a:r>
          </a:p>
          <a:p>
            <a:pPr eaLnBrk="1" hangingPunct="1">
              <a:spcBef>
                <a:spcPct val="0"/>
              </a:spcBef>
              <a:buClrTx/>
              <a:buSzTx/>
              <a:buFontTx/>
              <a:buNone/>
            </a:pPr>
            <a:r>
              <a:rPr lang="de-DE" altLang="de-DE" sz="2000" dirty="0"/>
              <a:t>oder („buchstäblich“)</a:t>
            </a:r>
          </a:p>
          <a:p>
            <a:pPr eaLnBrk="1" hangingPunct="1">
              <a:spcBef>
                <a:spcPct val="0"/>
              </a:spcBef>
              <a:buClrTx/>
              <a:buSzTx/>
              <a:buFontTx/>
              <a:buNone/>
            </a:pPr>
            <a:r>
              <a:rPr lang="de-DE" altLang="de-DE" sz="2000" dirty="0"/>
              <a:t>„EINEN DRACHEN“ </a:t>
            </a:r>
          </a:p>
          <a:p>
            <a:pPr eaLnBrk="1" hangingPunct="1">
              <a:spcBef>
                <a:spcPct val="0"/>
              </a:spcBef>
              <a:buClrTx/>
              <a:buSzTx/>
              <a:buFontTx/>
              <a:buNone/>
            </a:pPr>
            <a:endParaRPr lang="de-DE" altLang="de-DE" sz="1800" dirty="0"/>
          </a:p>
          <a:p>
            <a:pPr eaLnBrk="1" hangingPunct="1">
              <a:spcBef>
                <a:spcPct val="0"/>
              </a:spcBef>
              <a:buClrTx/>
              <a:buSzTx/>
              <a:buFontTx/>
              <a:buNone/>
            </a:pPr>
            <a:r>
              <a:rPr lang="de-DE" altLang="de-DE" sz="2000" dirty="0"/>
              <a:t>Oder</a:t>
            </a:r>
          </a:p>
          <a:p>
            <a:pPr eaLnBrk="1" hangingPunct="1">
              <a:spcBef>
                <a:spcPct val="0"/>
              </a:spcBef>
              <a:buClrTx/>
              <a:buSzTx/>
              <a:buFontTx/>
              <a:buNone/>
            </a:pPr>
            <a:endParaRPr lang="de-DE" altLang="de-DE" sz="1800" dirty="0"/>
          </a:p>
          <a:p>
            <a:pPr eaLnBrk="1" hangingPunct="1">
              <a:spcBef>
                <a:spcPct val="0"/>
              </a:spcBef>
              <a:buClrTx/>
              <a:buSzTx/>
              <a:buFontTx/>
              <a:buNone/>
            </a:pPr>
            <a:r>
              <a:rPr lang="de-DE" altLang="de-DE" sz="2000" b="1" u="sng" dirty="0"/>
              <a:t>Beschreibt</a:t>
            </a:r>
            <a:r>
              <a:rPr lang="de-DE" altLang="de-DE" sz="2000" dirty="0"/>
              <a:t> er das, was er sieht,</a:t>
            </a:r>
          </a:p>
          <a:p>
            <a:pPr eaLnBrk="1" hangingPunct="1">
              <a:spcBef>
                <a:spcPct val="0"/>
              </a:spcBef>
              <a:buClrTx/>
              <a:buSzTx/>
              <a:buFontTx/>
              <a:buNone/>
            </a:pPr>
            <a:r>
              <a:rPr lang="de-DE" altLang="de-DE" sz="2000" dirty="0"/>
              <a:t>in dem BILD von den „vier Reitern“ </a:t>
            </a:r>
          </a:p>
          <a:p>
            <a:pPr eaLnBrk="1" hangingPunct="1">
              <a:spcBef>
                <a:spcPct val="0"/>
              </a:spcBef>
              <a:buClrTx/>
              <a:buSzTx/>
              <a:buFontTx/>
              <a:buNone/>
            </a:pPr>
            <a:r>
              <a:rPr lang="de-DE" altLang="de-DE" sz="2000" dirty="0"/>
              <a:t>oder dem „Drachen“?</a:t>
            </a:r>
          </a:p>
          <a:p>
            <a:pPr eaLnBrk="1" hangingPunct="1">
              <a:spcBef>
                <a:spcPct val="0"/>
              </a:spcBef>
              <a:buClrTx/>
              <a:buSzTx/>
              <a:buFontTx/>
              <a:buNone/>
            </a:pPr>
            <a:r>
              <a:rPr lang="de-DE" altLang="de-DE" sz="2000" dirty="0"/>
              <a:t>(Jesus macht das in seinen</a:t>
            </a:r>
          </a:p>
          <a:p>
            <a:pPr eaLnBrk="1" hangingPunct="1">
              <a:spcBef>
                <a:spcPct val="0"/>
              </a:spcBef>
              <a:buClrTx/>
              <a:buSzTx/>
              <a:buFontTx/>
              <a:buNone/>
            </a:pPr>
            <a:r>
              <a:rPr lang="de-DE" altLang="de-DE" sz="2000" dirty="0"/>
              <a:t>Gleichnissen ja ganz genau so… </a:t>
            </a:r>
          </a:p>
          <a:p>
            <a:pPr eaLnBrk="1" hangingPunct="1">
              <a:spcBef>
                <a:spcPct val="0"/>
              </a:spcBef>
              <a:buClrTx/>
              <a:buSzTx/>
              <a:buFontTx/>
              <a:buNone/>
            </a:pPr>
            <a:r>
              <a:rPr lang="de-DE" altLang="de-DE" sz="2000" dirty="0"/>
              <a:t>Er erklärt geistliche Wahrheiten und</a:t>
            </a:r>
          </a:p>
          <a:p>
            <a:pPr eaLnBrk="1" hangingPunct="1">
              <a:spcBef>
                <a:spcPct val="0"/>
              </a:spcBef>
              <a:buClrTx/>
              <a:buSzTx/>
              <a:buFontTx/>
              <a:buNone/>
            </a:pPr>
            <a:r>
              <a:rPr lang="de-DE" altLang="de-DE" sz="2000" dirty="0"/>
              <a:t>Wirklichkeit mit Bildern aus der Natur…)</a:t>
            </a:r>
            <a:endParaRPr lang="de-AT" altLang="de-DE" sz="2000" dirty="0"/>
          </a:p>
        </p:txBody>
      </p:sp>
      <p:pic>
        <p:nvPicPr>
          <p:cNvPr id="27651" name="Picture 3" descr="drachen_apokalypse">
            <a:extLst>
              <a:ext uri="{FF2B5EF4-FFF2-40B4-BE49-F238E27FC236}">
                <a16:creationId xmlns:a16="http://schemas.microsoft.com/office/drawing/2014/main" id="{3465A654-D2AC-44B5-AE46-4DEBC72D6B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50" y="3857625"/>
            <a:ext cx="43243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descr="Duerer-apocalypse">
            <a:extLst>
              <a:ext uri="{FF2B5EF4-FFF2-40B4-BE49-F238E27FC236}">
                <a16:creationId xmlns:a16="http://schemas.microsoft.com/office/drawing/2014/main" id="{9940B2F8-19ED-4BCA-93D6-C83DE13214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0"/>
            <a:ext cx="2705100"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5">
            <a:extLst>
              <a:ext uri="{FF2B5EF4-FFF2-40B4-BE49-F238E27FC236}">
                <a16:creationId xmlns:a16="http://schemas.microsoft.com/office/drawing/2014/main" id="{0578F2E9-F56C-4BE7-8ABE-84255D596133}"/>
              </a:ext>
            </a:extLst>
          </p:cNvPr>
          <p:cNvSpPr txBox="1">
            <a:spLocks noChangeArrowheads="1"/>
          </p:cNvSpPr>
          <p:nvPr/>
        </p:nvSpPr>
        <p:spPr bwMode="auto">
          <a:xfrm>
            <a:off x="1187450" y="5397500"/>
            <a:ext cx="35814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dirty="0">
                <a:solidFill>
                  <a:srgbClr val="FF0000"/>
                </a:solidFill>
              </a:rPr>
              <a:t>Wir haben also immer wieder </a:t>
            </a:r>
          </a:p>
          <a:p>
            <a:pPr eaLnBrk="1" hangingPunct="1">
              <a:spcBef>
                <a:spcPct val="0"/>
              </a:spcBef>
              <a:buClrTx/>
              <a:buSzTx/>
              <a:buFontTx/>
              <a:buNone/>
            </a:pPr>
            <a:r>
              <a:rPr lang="de-DE" altLang="de-DE" sz="2000" dirty="0">
                <a:solidFill>
                  <a:srgbClr val="FF0000"/>
                </a:solidFill>
              </a:rPr>
              <a:t>das BILDWORT</a:t>
            </a:r>
          </a:p>
          <a:p>
            <a:pPr eaLnBrk="1" hangingPunct="1">
              <a:spcBef>
                <a:spcPct val="0"/>
              </a:spcBef>
              <a:buClrTx/>
              <a:buSzTx/>
              <a:buFontTx/>
              <a:buNone/>
            </a:pPr>
            <a:r>
              <a:rPr lang="de-DE" altLang="de-DE" sz="2000" dirty="0">
                <a:solidFill>
                  <a:srgbClr val="FF0000"/>
                </a:solidFill>
              </a:rPr>
              <a:t>– und müssen nach seiner</a:t>
            </a:r>
          </a:p>
          <a:p>
            <a:pPr eaLnBrk="1" hangingPunct="1">
              <a:spcBef>
                <a:spcPct val="0"/>
              </a:spcBef>
              <a:buClrTx/>
              <a:buSzTx/>
              <a:buFontTx/>
              <a:buNone/>
            </a:pPr>
            <a:r>
              <a:rPr lang="de-DE" altLang="de-DE" sz="2000" dirty="0">
                <a:solidFill>
                  <a:srgbClr val="FF0000"/>
                </a:solidFill>
              </a:rPr>
              <a:t>BEDEUTUNG fragen</a:t>
            </a:r>
            <a:endParaRPr lang="de-AT" altLang="de-DE" sz="2000" dirty="0">
              <a:solidFill>
                <a:srgbClr val="FF0000"/>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a:extLst>
              <a:ext uri="{FF2B5EF4-FFF2-40B4-BE49-F238E27FC236}">
                <a16:creationId xmlns:a16="http://schemas.microsoft.com/office/drawing/2014/main" id="{C74460CB-C5AB-4D84-B877-83BA3045C2BD}"/>
              </a:ext>
            </a:extLst>
          </p:cNvPr>
          <p:cNvSpPr>
            <a:spLocks noGrp="1" noChangeArrowheads="1"/>
          </p:cNvSpPr>
          <p:nvPr>
            <p:ph type="title"/>
          </p:nvPr>
        </p:nvSpPr>
        <p:spPr/>
        <p:txBody>
          <a:bodyPr/>
          <a:lstStyle/>
          <a:p>
            <a:pPr eaLnBrk="1" hangingPunct="1">
              <a:defRPr/>
            </a:pPr>
            <a:endParaRPr lang="de-AT"/>
          </a:p>
        </p:txBody>
      </p:sp>
      <p:sp>
        <p:nvSpPr>
          <p:cNvPr id="211971" name="Rectangle 3">
            <a:extLst>
              <a:ext uri="{FF2B5EF4-FFF2-40B4-BE49-F238E27FC236}">
                <a16:creationId xmlns:a16="http://schemas.microsoft.com/office/drawing/2014/main" id="{BC7E9F08-8C79-4847-93DA-D2CF7378AD49}"/>
              </a:ext>
            </a:extLst>
          </p:cNvPr>
          <p:cNvSpPr>
            <a:spLocks noGrp="1" noChangeArrowheads="1"/>
          </p:cNvSpPr>
          <p:nvPr>
            <p:ph type="body" idx="1"/>
          </p:nvPr>
        </p:nvSpPr>
        <p:spPr>
          <a:xfrm>
            <a:off x="457200" y="1981200"/>
            <a:ext cx="8435280" cy="4114800"/>
          </a:xfrm>
        </p:spPr>
        <p:txBody>
          <a:bodyPr/>
          <a:lstStyle/>
          <a:p>
            <a:pPr eaLnBrk="1" hangingPunct="1">
              <a:lnSpc>
                <a:spcPct val="80000"/>
              </a:lnSpc>
              <a:defRPr/>
            </a:pPr>
            <a:r>
              <a:rPr lang="de-DE" sz="2400" b="1" u="sng" dirty="0"/>
              <a:t>Johannes sieht Wirklichkeiten – und beschreibt sie in Bildern bzw. bildhafter Sprache, zu der ihn der Geist Gottes inspiriert hat  </a:t>
            </a:r>
          </a:p>
          <a:p>
            <a:pPr eaLnBrk="1" hangingPunct="1">
              <a:lnSpc>
                <a:spcPct val="80000"/>
              </a:lnSpc>
              <a:defRPr/>
            </a:pPr>
            <a:r>
              <a:rPr lang="de-DE" sz="2400" dirty="0"/>
              <a:t>Der Teufel (Gegenspieler Gottes) ist kein „Drache“ – aber sein Wesen und Wirken kann mit dem Wesen und Wirken eines Drachen am besten beschrieben werden.</a:t>
            </a:r>
          </a:p>
          <a:p>
            <a:pPr eaLnBrk="1" hangingPunct="1">
              <a:lnSpc>
                <a:spcPct val="80000"/>
              </a:lnSpc>
              <a:defRPr/>
            </a:pPr>
            <a:r>
              <a:rPr lang="de-DE" sz="2400" dirty="0"/>
              <a:t>(Ähnliches haben wir auch in den Gleichnissen – z.B. in Matthäus 13: das wird das Reich Gottes mit Hilfe von Bildern aus dem alltäglichen Erleben beschrieben, obwohl das Reich Gottes z.B. nicht wirklich „ein Teig“ ist…)</a:t>
            </a:r>
          </a:p>
          <a:p>
            <a:pPr eaLnBrk="1" hangingPunct="1">
              <a:lnSpc>
                <a:spcPct val="80000"/>
              </a:lnSpc>
              <a:defRPr/>
            </a:pPr>
            <a:r>
              <a:rPr lang="de-DE" sz="2400" dirty="0"/>
              <a:t>Dabei wird Johannes ebenfalls vom heiligen Geist geleitet – er wählt die Bilder, Symbole, Vergleiche nicht willkürlich.</a:t>
            </a:r>
            <a:endParaRPr lang="de-AT" sz="24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a:extLst>
              <a:ext uri="{FF2B5EF4-FFF2-40B4-BE49-F238E27FC236}">
                <a16:creationId xmlns:a16="http://schemas.microsoft.com/office/drawing/2014/main" id="{CFC1145A-652A-4D04-A7AA-7E0763C4FC3B}"/>
              </a:ext>
            </a:extLst>
          </p:cNvPr>
          <p:cNvSpPr>
            <a:spLocks noGrp="1" noChangeArrowheads="1"/>
          </p:cNvSpPr>
          <p:nvPr>
            <p:ph type="title"/>
          </p:nvPr>
        </p:nvSpPr>
        <p:spPr>
          <a:xfrm>
            <a:off x="457200" y="381000"/>
            <a:ext cx="8229600" cy="671513"/>
          </a:xfrm>
        </p:spPr>
        <p:txBody>
          <a:bodyPr/>
          <a:lstStyle/>
          <a:p>
            <a:pPr eaLnBrk="1" hangingPunct="1">
              <a:defRPr/>
            </a:pPr>
            <a:r>
              <a:rPr lang="de-DE" sz="3200" dirty="0"/>
              <a:t>Das macht nun den Unterschied aus:</a:t>
            </a:r>
            <a:endParaRPr lang="de-AT" sz="3200" dirty="0"/>
          </a:p>
        </p:txBody>
      </p:sp>
      <p:sp>
        <p:nvSpPr>
          <p:cNvPr id="215043" name="Rectangle 3">
            <a:extLst>
              <a:ext uri="{FF2B5EF4-FFF2-40B4-BE49-F238E27FC236}">
                <a16:creationId xmlns:a16="http://schemas.microsoft.com/office/drawing/2014/main" id="{1C8E9C86-7CE3-4F16-BD93-B27E91890B6E}"/>
              </a:ext>
            </a:extLst>
          </p:cNvPr>
          <p:cNvSpPr>
            <a:spLocks noGrp="1" noChangeArrowheads="1"/>
          </p:cNvSpPr>
          <p:nvPr>
            <p:ph type="body" sz="half" idx="1"/>
          </p:nvPr>
        </p:nvSpPr>
        <p:spPr>
          <a:xfrm>
            <a:off x="250825" y="1557338"/>
            <a:ext cx="4244975" cy="4751387"/>
          </a:xfrm>
        </p:spPr>
        <p:txBody>
          <a:bodyPr/>
          <a:lstStyle/>
          <a:p>
            <a:pPr eaLnBrk="1" hangingPunct="1">
              <a:lnSpc>
                <a:spcPct val="80000"/>
              </a:lnSpc>
              <a:defRPr/>
            </a:pPr>
            <a:r>
              <a:rPr lang="de-DE" sz="2200" b="1" dirty="0"/>
              <a:t>WIRKLICHKEIT</a:t>
            </a:r>
            <a:r>
              <a:rPr lang="de-DE" sz="2200" dirty="0"/>
              <a:t> – im Bild, in bildhafter Rede ausgedrückt und beschrieben</a:t>
            </a:r>
          </a:p>
          <a:p>
            <a:pPr eaLnBrk="1" hangingPunct="1">
              <a:lnSpc>
                <a:spcPct val="80000"/>
              </a:lnSpc>
              <a:defRPr/>
            </a:pPr>
            <a:r>
              <a:rPr lang="de-DE" sz="2200" dirty="0"/>
              <a:t>Bildhafte Ausdrucksweise ist </a:t>
            </a:r>
            <a:r>
              <a:rPr lang="de-DE" sz="2200" u="sng" dirty="0"/>
              <a:t>nicht</a:t>
            </a:r>
            <a:r>
              <a:rPr lang="de-DE" sz="2200" dirty="0"/>
              <a:t> der Gegensatz zu Wahrheit und Wirklichkeit</a:t>
            </a:r>
          </a:p>
          <a:p>
            <a:pPr eaLnBrk="1" hangingPunct="1">
              <a:lnSpc>
                <a:spcPct val="80000"/>
              </a:lnSpc>
              <a:defRPr/>
            </a:pPr>
            <a:r>
              <a:rPr lang="de-DE" sz="2200" dirty="0"/>
              <a:t>Im Bild haben wir die Beschreibung von Wahrheit und Wirklichkeit</a:t>
            </a:r>
          </a:p>
          <a:p>
            <a:pPr eaLnBrk="1" hangingPunct="1">
              <a:lnSpc>
                <a:spcPct val="80000"/>
              </a:lnSpc>
              <a:defRPr/>
            </a:pPr>
            <a:r>
              <a:rPr lang="de-DE" sz="2200" dirty="0"/>
              <a:t>Da </a:t>
            </a:r>
            <a:r>
              <a:rPr lang="de-DE" sz="2200" b="1" u="sng" dirty="0"/>
              <a:t>ist</a:t>
            </a:r>
            <a:r>
              <a:rPr lang="de-DE" sz="2200" dirty="0"/>
              <a:t> </a:t>
            </a:r>
            <a:r>
              <a:rPr lang="de-DE" sz="2200" b="1" u="sng" dirty="0"/>
              <a:t>wirklich</a:t>
            </a:r>
            <a:r>
              <a:rPr lang="de-DE" sz="2200" dirty="0"/>
              <a:t> eine Braut / ein Weib – die Gemeinde, eine Schlange / ein Drache – Satan, ein Lamm – ein erlösendes Opfer…</a:t>
            </a:r>
          </a:p>
          <a:p>
            <a:pPr eaLnBrk="1" hangingPunct="1">
              <a:lnSpc>
                <a:spcPct val="80000"/>
              </a:lnSpc>
              <a:defRPr/>
            </a:pPr>
            <a:r>
              <a:rPr lang="de-DE" sz="2200" dirty="0"/>
              <a:t>Johannes sieht etwas, das real ist – und drückt es in Bildern aus… </a:t>
            </a:r>
            <a:endParaRPr lang="de-AT" sz="2200" dirty="0"/>
          </a:p>
        </p:txBody>
      </p:sp>
      <p:sp>
        <p:nvSpPr>
          <p:cNvPr id="215044" name="Rectangle 4">
            <a:extLst>
              <a:ext uri="{FF2B5EF4-FFF2-40B4-BE49-F238E27FC236}">
                <a16:creationId xmlns:a16="http://schemas.microsoft.com/office/drawing/2014/main" id="{32B919F0-F23D-472E-99CF-95C6D94EB5D0}"/>
              </a:ext>
            </a:extLst>
          </p:cNvPr>
          <p:cNvSpPr>
            <a:spLocks noGrp="1" noChangeArrowheads="1"/>
          </p:cNvSpPr>
          <p:nvPr>
            <p:ph type="body" sz="half" idx="2"/>
          </p:nvPr>
        </p:nvSpPr>
        <p:spPr>
          <a:xfrm>
            <a:off x="4648200" y="1557338"/>
            <a:ext cx="4100513" cy="4538662"/>
          </a:xfrm>
        </p:spPr>
        <p:txBody>
          <a:bodyPr/>
          <a:lstStyle/>
          <a:p>
            <a:pPr eaLnBrk="1" hangingPunct="1">
              <a:lnSpc>
                <a:spcPct val="80000"/>
              </a:lnSpc>
              <a:defRPr/>
            </a:pPr>
            <a:r>
              <a:rPr lang="de-DE" sz="2200" b="1" dirty="0"/>
              <a:t>FIKTION</a:t>
            </a:r>
            <a:r>
              <a:rPr lang="de-DE" sz="2200" dirty="0"/>
              <a:t> („MYTHOS“)</a:t>
            </a:r>
          </a:p>
          <a:p>
            <a:pPr eaLnBrk="1" hangingPunct="1">
              <a:lnSpc>
                <a:spcPct val="80000"/>
              </a:lnSpc>
              <a:defRPr/>
            </a:pPr>
            <a:r>
              <a:rPr lang="de-DE" sz="2200" dirty="0"/>
              <a:t>Auch der Mythos kennt bildhafte Ausdrucksweise – aber dem Mythos entspricht keine Wirklichkeit – „mythologisches Geschehen“ ist niemals passiert.</a:t>
            </a:r>
          </a:p>
          <a:p>
            <a:pPr eaLnBrk="1" hangingPunct="1">
              <a:lnSpc>
                <a:spcPct val="80000"/>
              </a:lnSpc>
              <a:defRPr/>
            </a:pPr>
            <a:r>
              <a:rPr lang="de-DE" sz="2200" dirty="0"/>
              <a:t>Der Mythos stirbt mit dem Erzähler und dem Hörer…</a:t>
            </a:r>
          </a:p>
          <a:p>
            <a:pPr eaLnBrk="1" hangingPunct="1">
              <a:lnSpc>
                <a:spcPct val="80000"/>
              </a:lnSpc>
              <a:defRPr/>
            </a:pPr>
            <a:r>
              <a:rPr lang="de-DE" sz="2200" dirty="0"/>
              <a:t>(Der Mythos kann allerdings auch eine Wahrheit zum Gegenstand haben: z. B. den &lt;ewigen&gt; Kampf des Guten gegen das Bösen, den Helden etc.)</a:t>
            </a:r>
            <a:endParaRPr lang="de-AT" sz="22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ANd9GcSvlTrDaDd6D1Wx821aCFT6xYjl-c9EEXOT19pgnIeZC52Vm_gE6w">
            <a:extLst>
              <a:ext uri="{FF2B5EF4-FFF2-40B4-BE49-F238E27FC236}">
                <a16:creationId xmlns:a16="http://schemas.microsoft.com/office/drawing/2014/main" id="{0C6D0737-D8AD-4D25-8E64-DE57848BC2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5863" y="3213100"/>
            <a:ext cx="223202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6">
            <a:extLst>
              <a:ext uri="{FF2B5EF4-FFF2-40B4-BE49-F238E27FC236}">
                <a16:creationId xmlns:a16="http://schemas.microsoft.com/office/drawing/2014/main" id="{7DEE4CB6-F695-4306-805A-1637A46BEEB3}"/>
              </a:ext>
            </a:extLst>
          </p:cNvPr>
          <p:cNvSpPr txBox="1">
            <a:spLocks noChangeArrowheads="1"/>
          </p:cNvSpPr>
          <p:nvPr/>
        </p:nvSpPr>
        <p:spPr bwMode="auto">
          <a:xfrm>
            <a:off x="827088" y="1773238"/>
            <a:ext cx="2668587"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a:t>Etwas, das nur in der </a:t>
            </a:r>
          </a:p>
          <a:p>
            <a:pPr eaLnBrk="1" hangingPunct="1">
              <a:spcBef>
                <a:spcPct val="0"/>
              </a:spcBef>
              <a:buClrTx/>
              <a:buSzTx/>
              <a:buFontTx/>
              <a:buNone/>
            </a:pPr>
            <a:r>
              <a:rPr lang="de-DE" altLang="de-DE" sz="2000"/>
              <a:t>Vorstellung existiert</a:t>
            </a:r>
          </a:p>
          <a:p>
            <a:pPr eaLnBrk="1" hangingPunct="1">
              <a:spcBef>
                <a:spcPct val="0"/>
              </a:spcBef>
              <a:buClrTx/>
              <a:buSzTx/>
              <a:buFontTx/>
              <a:buNone/>
            </a:pPr>
            <a:r>
              <a:rPr lang="de-DE" altLang="de-DE" sz="2000"/>
              <a:t>(nicht aber in der</a:t>
            </a:r>
          </a:p>
          <a:p>
            <a:pPr eaLnBrk="1" hangingPunct="1">
              <a:spcBef>
                <a:spcPct val="0"/>
              </a:spcBef>
              <a:buClrTx/>
              <a:buSzTx/>
              <a:buFontTx/>
              <a:buNone/>
            </a:pPr>
            <a:r>
              <a:rPr lang="de-DE" altLang="de-DE" sz="2000"/>
              <a:t>Realität…)</a:t>
            </a:r>
            <a:endParaRPr lang="de-AT" altLang="de-DE" sz="2000"/>
          </a:p>
        </p:txBody>
      </p:sp>
      <p:sp>
        <p:nvSpPr>
          <p:cNvPr id="32772" name="Text Box 7">
            <a:extLst>
              <a:ext uri="{FF2B5EF4-FFF2-40B4-BE49-F238E27FC236}">
                <a16:creationId xmlns:a16="http://schemas.microsoft.com/office/drawing/2014/main" id="{83BE9058-DE84-41A5-A00C-DC3C72B8B4D5}"/>
              </a:ext>
            </a:extLst>
          </p:cNvPr>
          <p:cNvSpPr txBox="1">
            <a:spLocks noChangeArrowheads="1"/>
          </p:cNvSpPr>
          <p:nvPr/>
        </p:nvSpPr>
        <p:spPr bwMode="auto">
          <a:xfrm>
            <a:off x="6711950" y="2363788"/>
            <a:ext cx="245745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a:t>„Gott ist Geist.“</a:t>
            </a:r>
          </a:p>
          <a:p>
            <a:pPr eaLnBrk="1" hangingPunct="1">
              <a:spcBef>
                <a:spcPct val="0"/>
              </a:spcBef>
              <a:buClrTx/>
              <a:buSzTx/>
              <a:buFontTx/>
              <a:buNone/>
            </a:pPr>
            <a:r>
              <a:rPr lang="de-DE" altLang="de-DE" sz="2000"/>
              <a:t>Johannes 4.24</a:t>
            </a:r>
          </a:p>
          <a:p>
            <a:pPr eaLnBrk="1" hangingPunct="1">
              <a:spcBef>
                <a:spcPct val="0"/>
              </a:spcBef>
              <a:buClrTx/>
              <a:buSzTx/>
              <a:buFontTx/>
              <a:buNone/>
            </a:pPr>
            <a:r>
              <a:rPr lang="de-DE" altLang="de-DE" sz="2000"/>
              <a:t>Gott ist Geist </a:t>
            </a:r>
          </a:p>
          <a:p>
            <a:pPr eaLnBrk="1" hangingPunct="1">
              <a:spcBef>
                <a:spcPct val="0"/>
              </a:spcBef>
              <a:buClrTx/>
              <a:buSzTx/>
              <a:buFontTx/>
              <a:buNone/>
            </a:pPr>
            <a:r>
              <a:rPr lang="de-DE" altLang="de-DE" sz="2000"/>
              <a:t>– und dennoch real!</a:t>
            </a:r>
            <a:endParaRPr lang="de-AT" altLang="de-DE" sz="2000"/>
          </a:p>
        </p:txBody>
      </p:sp>
      <p:sp>
        <p:nvSpPr>
          <p:cNvPr id="32773" name="Text Box 8">
            <a:extLst>
              <a:ext uri="{FF2B5EF4-FFF2-40B4-BE49-F238E27FC236}">
                <a16:creationId xmlns:a16="http://schemas.microsoft.com/office/drawing/2014/main" id="{D84BE5BD-19DA-448C-8696-06C77ADAA957}"/>
              </a:ext>
            </a:extLst>
          </p:cNvPr>
          <p:cNvSpPr txBox="1">
            <a:spLocks noChangeArrowheads="1"/>
          </p:cNvSpPr>
          <p:nvPr/>
        </p:nvSpPr>
        <p:spPr bwMode="auto">
          <a:xfrm>
            <a:off x="6300788" y="5084763"/>
            <a:ext cx="2827337"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a:t>Gott auf dem Thron</a:t>
            </a:r>
          </a:p>
          <a:p>
            <a:pPr eaLnBrk="1" hangingPunct="1">
              <a:spcBef>
                <a:spcPct val="0"/>
              </a:spcBef>
              <a:buClrTx/>
              <a:buSzTx/>
              <a:buFontTx/>
              <a:buNone/>
            </a:pPr>
            <a:r>
              <a:rPr lang="de-DE" altLang="de-DE" sz="2000"/>
              <a:t>Offenbarung 4</a:t>
            </a:r>
          </a:p>
          <a:p>
            <a:pPr eaLnBrk="1" hangingPunct="1">
              <a:spcBef>
                <a:spcPct val="0"/>
              </a:spcBef>
              <a:buClrTx/>
              <a:buSzTx/>
              <a:buFontTx/>
              <a:buNone/>
            </a:pPr>
            <a:r>
              <a:rPr lang="de-DE" altLang="de-DE" sz="2000"/>
              <a:t>Eine stark anschauliche</a:t>
            </a:r>
          </a:p>
          <a:p>
            <a:pPr eaLnBrk="1" hangingPunct="1">
              <a:spcBef>
                <a:spcPct val="0"/>
              </a:spcBef>
              <a:buClrTx/>
              <a:buSzTx/>
              <a:buFontTx/>
              <a:buNone/>
            </a:pPr>
            <a:r>
              <a:rPr lang="de-DE" altLang="de-DE" sz="2000"/>
              <a:t>Schilderung</a:t>
            </a:r>
          </a:p>
          <a:p>
            <a:pPr eaLnBrk="1" hangingPunct="1">
              <a:spcBef>
                <a:spcPct val="0"/>
              </a:spcBef>
              <a:buClrTx/>
              <a:buSzTx/>
              <a:buFontTx/>
              <a:buNone/>
            </a:pPr>
            <a:r>
              <a:rPr lang="de-DE" altLang="de-DE" sz="2000"/>
              <a:t>(nicht „vergeistlicht“)</a:t>
            </a:r>
            <a:endParaRPr lang="de-AT" altLang="de-DE" sz="2000"/>
          </a:p>
        </p:txBody>
      </p:sp>
      <p:sp>
        <p:nvSpPr>
          <p:cNvPr id="32774" name="Text Box 9">
            <a:extLst>
              <a:ext uri="{FF2B5EF4-FFF2-40B4-BE49-F238E27FC236}">
                <a16:creationId xmlns:a16="http://schemas.microsoft.com/office/drawing/2014/main" id="{ABE8A62F-6C4D-40AB-9E23-F517F15EFD91}"/>
              </a:ext>
            </a:extLst>
          </p:cNvPr>
          <p:cNvSpPr txBox="1">
            <a:spLocks noChangeArrowheads="1"/>
          </p:cNvSpPr>
          <p:nvPr/>
        </p:nvSpPr>
        <p:spPr bwMode="auto">
          <a:xfrm>
            <a:off x="814388" y="3516313"/>
            <a:ext cx="2989262"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a:t>Ich kann es bildlich</a:t>
            </a:r>
          </a:p>
          <a:p>
            <a:pPr eaLnBrk="1" hangingPunct="1">
              <a:spcBef>
                <a:spcPct val="0"/>
              </a:spcBef>
              <a:buClrTx/>
              <a:buSzTx/>
              <a:buFontTx/>
              <a:buNone/>
            </a:pPr>
            <a:r>
              <a:rPr lang="de-DE" altLang="de-DE" sz="2000"/>
              <a:t>darstellen – ohne dass</a:t>
            </a:r>
          </a:p>
          <a:p>
            <a:pPr eaLnBrk="1" hangingPunct="1">
              <a:spcBef>
                <a:spcPct val="0"/>
              </a:spcBef>
              <a:buClrTx/>
              <a:buSzTx/>
              <a:buFontTx/>
              <a:buNone/>
            </a:pPr>
            <a:r>
              <a:rPr lang="de-DE" altLang="de-DE" sz="2000"/>
              <a:t>es dadurch „real“ würde.</a:t>
            </a:r>
          </a:p>
          <a:p>
            <a:pPr eaLnBrk="1" hangingPunct="1">
              <a:spcBef>
                <a:spcPct val="0"/>
              </a:spcBef>
              <a:buClrTx/>
              <a:buSzTx/>
              <a:buFontTx/>
              <a:buNone/>
            </a:pPr>
            <a:r>
              <a:rPr lang="de-DE" altLang="de-DE" sz="2000"/>
              <a:t>Nur eine „Realität“ in</a:t>
            </a:r>
          </a:p>
          <a:p>
            <a:pPr eaLnBrk="1" hangingPunct="1">
              <a:spcBef>
                <a:spcPct val="0"/>
              </a:spcBef>
              <a:buClrTx/>
              <a:buSzTx/>
              <a:buFontTx/>
              <a:buNone/>
            </a:pPr>
            <a:r>
              <a:rPr lang="de-DE" altLang="de-DE" sz="2000"/>
              <a:t>meinen Gedanken…</a:t>
            </a:r>
            <a:endParaRPr lang="de-AT" altLang="de-DE" sz="2000"/>
          </a:p>
        </p:txBody>
      </p:sp>
      <p:pic>
        <p:nvPicPr>
          <p:cNvPr id="32775" name="Picture 11" descr="ANd9GcSkmDvSAus3gBAL6hzcl7UIVPQmkWxWMpVUZDLHnc-kua1pSiWqTw">
            <a:extLst>
              <a:ext uri="{FF2B5EF4-FFF2-40B4-BE49-F238E27FC236}">
                <a16:creationId xmlns:a16="http://schemas.microsoft.com/office/drawing/2014/main" id="{327CACFE-403F-47E9-9F49-B829814352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0"/>
            <a:ext cx="2255837"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Text Box 12">
            <a:extLst>
              <a:ext uri="{FF2B5EF4-FFF2-40B4-BE49-F238E27FC236}">
                <a16:creationId xmlns:a16="http://schemas.microsoft.com/office/drawing/2014/main" id="{D5C26FC2-C813-4CFF-A7B8-21FE9280A5F0}"/>
              </a:ext>
            </a:extLst>
          </p:cNvPr>
          <p:cNvSpPr txBox="1">
            <a:spLocks noChangeArrowheads="1"/>
          </p:cNvSpPr>
          <p:nvPr/>
        </p:nvSpPr>
        <p:spPr bwMode="auto">
          <a:xfrm>
            <a:off x="827088" y="549275"/>
            <a:ext cx="3659187"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000" i="1">
                <a:solidFill>
                  <a:schemeClr val="folHlink"/>
                </a:solidFill>
              </a:rPr>
              <a:t>Es gab niemals einen „Kampf Kentaur gegen Mensch“</a:t>
            </a:r>
          </a:p>
          <a:p>
            <a:pPr eaLnBrk="1" hangingPunct="1">
              <a:spcBef>
                <a:spcPct val="0"/>
              </a:spcBef>
              <a:buClrTx/>
              <a:buSzTx/>
              <a:buFontTx/>
              <a:buNone/>
            </a:pPr>
            <a:r>
              <a:rPr lang="de-DE" altLang="de-DE" sz="2000" i="1">
                <a:solidFill>
                  <a:schemeClr val="folHlink"/>
                </a:solidFill>
              </a:rPr>
              <a:t>Das ist „Mythos“</a:t>
            </a:r>
            <a:endParaRPr lang="de-AT" altLang="de-DE" sz="2000" i="1">
              <a:solidFill>
                <a:schemeClr val="folHlink"/>
              </a:solidFill>
            </a:endParaRPr>
          </a:p>
        </p:txBody>
      </p:sp>
      <p:sp>
        <p:nvSpPr>
          <p:cNvPr id="32777" name="Line 13">
            <a:extLst>
              <a:ext uri="{FF2B5EF4-FFF2-40B4-BE49-F238E27FC236}">
                <a16:creationId xmlns:a16="http://schemas.microsoft.com/office/drawing/2014/main" id="{93528AF3-B9FA-466A-86D0-9194B52282C8}"/>
              </a:ext>
            </a:extLst>
          </p:cNvPr>
          <p:cNvSpPr>
            <a:spLocks noChangeShapeType="1"/>
          </p:cNvSpPr>
          <p:nvPr/>
        </p:nvSpPr>
        <p:spPr bwMode="auto">
          <a:xfrm flipH="1">
            <a:off x="1476375" y="1268413"/>
            <a:ext cx="1439863" cy="5048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2778" name="Line 14">
            <a:extLst>
              <a:ext uri="{FF2B5EF4-FFF2-40B4-BE49-F238E27FC236}">
                <a16:creationId xmlns:a16="http://schemas.microsoft.com/office/drawing/2014/main" id="{C68680C0-CE39-4355-A49D-840E917108E6}"/>
              </a:ext>
            </a:extLst>
          </p:cNvPr>
          <p:cNvSpPr>
            <a:spLocks noChangeShapeType="1"/>
          </p:cNvSpPr>
          <p:nvPr/>
        </p:nvSpPr>
        <p:spPr bwMode="auto">
          <a:xfrm>
            <a:off x="7667625" y="3789363"/>
            <a:ext cx="0" cy="1295400"/>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FC9D80-087C-448E-BEDF-E726D17728FB}"/>
              </a:ext>
            </a:extLst>
          </p:cNvPr>
          <p:cNvSpPr>
            <a:spLocks noGrp="1"/>
          </p:cNvSpPr>
          <p:nvPr>
            <p:ph type="title"/>
          </p:nvPr>
        </p:nvSpPr>
        <p:spPr/>
        <p:txBody>
          <a:bodyPr/>
          <a:lstStyle/>
          <a:p>
            <a:r>
              <a:rPr lang="de-AT" dirty="0"/>
              <a:t>II. EINFÜHRUNG</a:t>
            </a:r>
          </a:p>
        </p:txBody>
      </p:sp>
      <p:sp>
        <p:nvSpPr>
          <p:cNvPr id="3" name="Inhaltsplatzhalter 2">
            <a:extLst>
              <a:ext uri="{FF2B5EF4-FFF2-40B4-BE49-F238E27FC236}">
                <a16:creationId xmlns:a16="http://schemas.microsoft.com/office/drawing/2014/main" id="{36DB08C5-AA75-44B4-8914-730CBA3697FF}"/>
              </a:ext>
            </a:extLst>
          </p:cNvPr>
          <p:cNvSpPr>
            <a:spLocks noGrp="1"/>
          </p:cNvSpPr>
          <p:nvPr>
            <p:ph idx="1"/>
          </p:nvPr>
        </p:nvSpPr>
        <p:spPr/>
        <p:txBody>
          <a:bodyPr/>
          <a:lstStyle/>
          <a:p>
            <a:r>
              <a:rPr lang="de-AT" sz="2400" dirty="0"/>
              <a:t>Kurze Übersicht über die Themen dieser Einführung:</a:t>
            </a:r>
            <a:br>
              <a:rPr lang="de-AT" sz="2400" dirty="0"/>
            </a:br>
            <a:r>
              <a:rPr lang="de-AT" sz="2400" dirty="0"/>
              <a:t>1. Jesus kam „nach der Schrift“ – und er wird auch am besten aus der Schrift verstanden – 1 Korinther 15.3-4</a:t>
            </a:r>
          </a:p>
          <a:p>
            <a:r>
              <a:rPr lang="de-AT" sz="2400" dirty="0"/>
              <a:t>2. Zwei Zugänge – Lukas 15 und Römer 11.16ff</a:t>
            </a:r>
          </a:p>
          <a:p>
            <a:r>
              <a:rPr lang="de-AT" sz="2400" dirty="0"/>
              <a:t>3. Verlorene (verachtete) Wurzeln</a:t>
            </a:r>
          </a:p>
          <a:p>
            <a:r>
              <a:rPr lang="de-AT" sz="2400" dirty="0"/>
              <a:t>4. Drei Zugänge (Sichtweisen) zum Thema Israel</a:t>
            </a:r>
          </a:p>
          <a:p>
            <a:r>
              <a:rPr lang="de-AT" sz="2400" dirty="0"/>
              <a:t>5. Was wir (Christen aus den Heiden) Israel verdanken</a:t>
            </a:r>
            <a:endParaRPr lang="de-AT" dirty="0"/>
          </a:p>
        </p:txBody>
      </p:sp>
    </p:spTree>
    <p:extLst>
      <p:ext uri="{BB962C8B-B14F-4D97-AF65-F5344CB8AC3E}">
        <p14:creationId xmlns:p14="http://schemas.microsoft.com/office/powerpoint/2010/main" val="132839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E657CC-2070-4512-B8E6-E7DE4FA303FE}"/>
              </a:ext>
            </a:extLst>
          </p:cNvPr>
          <p:cNvSpPr>
            <a:spLocks noGrp="1"/>
          </p:cNvSpPr>
          <p:nvPr>
            <p:ph type="title"/>
          </p:nvPr>
        </p:nvSpPr>
        <p:spPr>
          <a:xfrm>
            <a:off x="628650" y="365127"/>
            <a:ext cx="7886700" cy="615602"/>
          </a:xfrm>
        </p:spPr>
        <p:txBody>
          <a:bodyPr/>
          <a:lstStyle/>
          <a:p>
            <a:r>
              <a:rPr lang="de-AT" dirty="0"/>
              <a:t>„Entmythologisierung“</a:t>
            </a:r>
          </a:p>
        </p:txBody>
      </p:sp>
      <p:sp>
        <p:nvSpPr>
          <p:cNvPr id="3" name="Inhaltsplatzhalter 2">
            <a:extLst>
              <a:ext uri="{FF2B5EF4-FFF2-40B4-BE49-F238E27FC236}">
                <a16:creationId xmlns:a16="http://schemas.microsoft.com/office/drawing/2014/main" id="{29026767-5F9E-40A5-99A6-874765DE6ED7}"/>
              </a:ext>
            </a:extLst>
          </p:cNvPr>
          <p:cNvSpPr>
            <a:spLocks noGrp="1"/>
          </p:cNvSpPr>
          <p:nvPr>
            <p:ph idx="1"/>
          </p:nvPr>
        </p:nvSpPr>
        <p:spPr>
          <a:xfrm>
            <a:off x="628650" y="1124744"/>
            <a:ext cx="7886700" cy="5368129"/>
          </a:xfrm>
        </p:spPr>
        <p:txBody>
          <a:bodyPr>
            <a:normAutofit/>
          </a:bodyPr>
          <a:lstStyle/>
          <a:p>
            <a:r>
              <a:rPr lang="de-AT" sz="2400" dirty="0"/>
              <a:t>Es gibt Mythen, Legenden, Sagen, Märchen, Geschichten, „Fantasy“ – und sie erheben nicht den Anspruch Wirklichkeit / Realität zu sein.</a:t>
            </a:r>
          </a:p>
          <a:p>
            <a:r>
              <a:rPr lang="de-AT" sz="2400" dirty="0"/>
              <a:t>Sie können allgemeine Wahrheiten enthalten – den (ewigen) Kampf des Guten gegen das Böse – und bestimmte Typen darstellen: der Held, die böse Schwiegermutter etc. Auch das Lokalkolorit kann stimmen – ohne dass die Geschichte wirklich so geschehen wäre.</a:t>
            </a:r>
          </a:p>
          <a:p>
            <a:r>
              <a:rPr lang="de-AT" sz="2400" dirty="0"/>
              <a:t>Wenn wir diese Sichtweise z.B. auf Erzählungen der Bibel übertragen, bekommen wir ein Problem: „den Kern“ (die Wahrheit) behalten – aber „die Schale“ (den angeblich mythologischen Anteil) verwerfen, weil das mit einem neuzeitlichen Wirklichkeitsverständnis nicht kompatibel ist.</a:t>
            </a:r>
          </a:p>
          <a:p>
            <a:r>
              <a:rPr lang="de-AT" sz="2400" dirty="0"/>
              <a:t>Auf diese Weise verlieren wir auch die Wahrheit – sie hängt völlig </a:t>
            </a:r>
            <a:r>
              <a:rPr lang="de-AT" sz="2400" dirty="0" err="1"/>
              <a:t>ungeschichtlich</a:t>
            </a:r>
            <a:r>
              <a:rPr lang="de-AT" sz="2400" dirty="0"/>
              <a:t> und eben nicht verifiziert in der Luft…</a:t>
            </a:r>
            <a:endParaRPr lang="de-AT" dirty="0"/>
          </a:p>
          <a:p>
            <a:endParaRPr lang="de-AT" dirty="0"/>
          </a:p>
        </p:txBody>
      </p:sp>
    </p:spTree>
    <p:extLst>
      <p:ext uri="{BB962C8B-B14F-4D97-AF65-F5344CB8AC3E}">
        <p14:creationId xmlns:p14="http://schemas.microsoft.com/office/powerpoint/2010/main" val="7740510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71717-C82C-4FE0-8BE3-9ACAEF02D955}"/>
              </a:ext>
            </a:extLst>
          </p:cNvPr>
          <p:cNvSpPr>
            <a:spLocks noGrp="1"/>
          </p:cNvSpPr>
          <p:nvPr>
            <p:ph type="title"/>
          </p:nvPr>
        </p:nvSpPr>
        <p:spPr>
          <a:xfrm>
            <a:off x="628650" y="365126"/>
            <a:ext cx="7886700" cy="315911"/>
          </a:xfrm>
        </p:spPr>
        <p:txBody>
          <a:bodyPr>
            <a:normAutofit fontScale="90000"/>
          </a:bodyPr>
          <a:lstStyle/>
          <a:p>
            <a:endParaRPr lang="de-AT"/>
          </a:p>
        </p:txBody>
      </p:sp>
      <p:sp>
        <p:nvSpPr>
          <p:cNvPr id="3" name="Inhaltsplatzhalter 2">
            <a:extLst>
              <a:ext uri="{FF2B5EF4-FFF2-40B4-BE49-F238E27FC236}">
                <a16:creationId xmlns:a16="http://schemas.microsoft.com/office/drawing/2014/main" id="{295B0FE0-D97E-4AE7-9FFE-9F1A1A24E1A8}"/>
              </a:ext>
            </a:extLst>
          </p:cNvPr>
          <p:cNvSpPr>
            <a:spLocks noGrp="1"/>
          </p:cNvSpPr>
          <p:nvPr>
            <p:ph idx="1"/>
          </p:nvPr>
        </p:nvSpPr>
        <p:spPr>
          <a:xfrm>
            <a:off x="628650" y="764704"/>
            <a:ext cx="7886700" cy="5728170"/>
          </a:xfrm>
        </p:spPr>
        <p:txBody>
          <a:bodyPr>
            <a:normAutofit lnSpcReduction="10000"/>
          </a:bodyPr>
          <a:lstStyle/>
          <a:p>
            <a:r>
              <a:rPr lang="de-AT" sz="2400" b="1" dirty="0"/>
              <a:t>Beispiel: Sturmstillung</a:t>
            </a:r>
            <a:br>
              <a:rPr lang="de-AT" sz="2400" dirty="0"/>
            </a:br>
            <a:r>
              <a:rPr lang="de-AT" sz="2400" dirty="0"/>
              <a:t>Die Wahrheit: Jesus steht uns bei in den Stürmen des Lebens, vermag sie auch zu stillen … das wird gerne beibehalten. Aber „die Schale“ – dass er also wirklich ein tobendes Meer zur Ruhe gebracht hat – das wird verworfen.</a:t>
            </a:r>
          </a:p>
          <a:p>
            <a:r>
              <a:rPr lang="de-AT" sz="2400" dirty="0"/>
              <a:t>Mit Verlaub: das ist Nonsens. Wahrheit ohne die Wirklichkeit – da liegt kein Trost drinnen und auch keine Kraft…</a:t>
            </a:r>
          </a:p>
          <a:p>
            <a:r>
              <a:rPr lang="de-AT" sz="2400" b="1" dirty="0"/>
              <a:t>Beispiel: Brotvermehrung („soziales Wunder“ – das schafft keine Anhängerschaft, keine Leute, die für so einen Schmarrn sterben…)</a:t>
            </a:r>
          </a:p>
          <a:p>
            <a:r>
              <a:rPr lang="de-AT" sz="2400" dirty="0"/>
              <a:t>Beispiel Wunderheilung, Totenerweckungen, Auferstehung (Jesus ist Herr über den Tod, obwohl er nie einen Toten auferweckt hat und auch selber nicht auferstanden ist)</a:t>
            </a:r>
          </a:p>
          <a:p>
            <a:r>
              <a:rPr lang="de-AT" sz="2400" dirty="0"/>
              <a:t>Das sind alles nur Erfindungen der Gemeinde – „Gemeindetheologie“ – und damit sind wir betrogen…</a:t>
            </a:r>
            <a:br>
              <a:rPr lang="de-AT" sz="2400" dirty="0"/>
            </a:br>
            <a:r>
              <a:rPr lang="de-AT" sz="2400" dirty="0"/>
              <a:t>(Und die Gemeinde hat Jesus diese Worte in den Mund gelegt, ihm diese Taten zugeschrieben…)</a:t>
            </a:r>
            <a:endParaRPr lang="de-AT" dirty="0"/>
          </a:p>
        </p:txBody>
      </p:sp>
    </p:spTree>
    <p:extLst>
      <p:ext uri="{BB962C8B-B14F-4D97-AF65-F5344CB8AC3E}">
        <p14:creationId xmlns:p14="http://schemas.microsoft.com/office/powerpoint/2010/main" val="1260146818"/>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Haemer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Haemer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emer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4.xml><?xml version="1.0" encoding="utf-8"?>
<a:theme xmlns:a="http://schemas.openxmlformats.org/drawingml/2006/main" name="1_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5.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6862</Words>
  <Application>Microsoft Office PowerPoint</Application>
  <PresentationFormat>Bildschirmpräsentation (4:3)</PresentationFormat>
  <Paragraphs>584</Paragraphs>
  <Slides>91</Slides>
  <Notes>25</Notes>
  <HiddenSlides>0</HiddenSlides>
  <MMClips>0</MMClips>
  <ScaleCrop>false</ScaleCrop>
  <HeadingPairs>
    <vt:vector size="8" baseType="variant">
      <vt:variant>
        <vt:lpstr>Verwendete Schriftarten</vt:lpstr>
      </vt:variant>
      <vt:variant>
        <vt:i4>11</vt:i4>
      </vt:variant>
      <vt:variant>
        <vt:lpstr>Design</vt:lpstr>
      </vt:variant>
      <vt:variant>
        <vt:i4>5</vt:i4>
      </vt:variant>
      <vt:variant>
        <vt:lpstr>Eingebettete OLE-Server</vt:lpstr>
      </vt:variant>
      <vt:variant>
        <vt:i4>1</vt:i4>
      </vt:variant>
      <vt:variant>
        <vt:lpstr>Folientitel</vt:lpstr>
      </vt:variant>
      <vt:variant>
        <vt:i4>91</vt:i4>
      </vt:variant>
    </vt:vector>
  </HeadingPairs>
  <TitlesOfParts>
    <vt:vector size="108" baseType="lpstr">
      <vt:lpstr>Arial</vt:lpstr>
      <vt:lpstr>Bookman Old Style</vt:lpstr>
      <vt:lpstr>Calibri</vt:lpstr>
      <vt:lpstr>Calibri Light</vt:lpstr>
      <vt:lpstr>Cambria</vt:lpstr>
      <vt:lpstr>Franklin Gothic Book</vt:lpstr>
      <vt:lpstr>Rockwell</vt:lpstr>
      <vt:lpstr>Tahoma</vt:lpstr>
      <vt:lpstr>Times New Roman</vt:lpstr>
      <vt:lpstr>Wingdings</vt:lpstr>
      <vt:lpstr>Wingdings 2</vt:lpstr>
      <vt:lpstr>Office</vt:lpstr>
      <vt:lpstr>Haemera</vt:lpstr>
      <vt:lpstr>Damask</vt:lpstr>
      <vt:lpstr>1_Damask</vt:lpstr>
      <vt:lpstr>1_Office</vt:lpstr>
      <vt:lpstr>CorelDRAW</vt:lpstr>
      <vt:lpstr>PowerPoint-Präsentation</vt:lpstr>
      <vt:lpstr>„Verstehst du auch,  was du liest…?“ (Apostelgeschichte  8.30)</vt:lpstr>
      <vt:lpstr>PowerPoint-Präsentation</vt:lpstr>
      <vt:lpstr>PowerPoint-Präsentation</vt:lpstr>
      <vt:lpstr>PowerPoint-Präsentation</vt:lpstr>
      <vt:lpstr>Gethsemane</vt:lpstr>
      <vt:lpstr>Jesus in Gethsemane</vt:lpstr>
      <vt:lpstr>„Verstehst du auch,  was du liest…?“ (Apostelgeschichte  8.30)</vt:lpstr>
      <vt:lpstr>II. EINFÜHRUNG</vt:lpstr>
      <vt:lpstr>„…das Heil kommt von den Juden.“ Johannes 4.22  „…nicht du trägst die Wurzel, sondern die Wurzel trägt dich.“ Römer 11.18  </vt:lpstr>
      <vt:lpstr>2. Ein entscheidender Zugang:</vt:lpstr>
      <vt:lpstr>PowerPoint-Präsentation</vt:lpstr>
      <vt:lpstr>PowerPoint-Präsentation</vt:lpstr>
      <vt:lpstr>PowerPoint-Präsentation</vt:lpstr>
      <vt:lpstr>PowerPoint-Präsentation</vt:lpstr>
      <vt:lpstr>Einheit trotz Verschiedenheit EIN NEUER MENSCH</vt:lpstr>
      <vt:lpstr>3. Verlorene (verachtete) Wurzeln… (…was wir verloren haben, als Israel von der Kirche „enterbt“ wurde…)</vt:lpstr>
      <vt:lpstr>PowerPoint-Präsentation</vt:lpstr>
      <vt:lpstr>PowerPoint-Präsentation</vt:lpstr>
      <vt:lpstr>PowerPoint-Präsentation</vt:lpstr>
      <vt:lpstr>PowerPoint-Präsentation</vt:lpstr>
      <vt:lpstr>4. Drei Betrachtungsweisen</vt:lpstr>
      <vt:lpstr>5. Dabei verdanken wir Israel alles! Römer 9.4-5</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III. Hebräisches Denken (Versuche   „Under Construction“)</vt:lpstr>
      <vt:lpstr>Hebräer</vt:lpstr>
      <vt:lpstr>PowerPoint-Präsentation</vt:lpstr>
      <vt:lpstr>PowerPoint-Präsentation</vt:lpstr>
      <vt:lpstr>PowerPoint-Präsentation</vt:lpstr>
      <vt:lpstr>Ein dreifacher Sündenfall</vt:lpstr>
      <vt:lpstr>Hebräisches und Griechisches Denken Erkenntnisweg: Vernunft – oder Offenbarung</vt:lpstr>
      <vt:lpstr>PowerPoint-Präsentation</vt:lpstr>
      <vt:lpstr>Gott auf der Anklagebank Römer 3.1-8</vt:lpstr>
      <vt:lpstr>PowerPoint-Präsentation</vt:lpstr>
      <vt:lpstr>PowerPoint-Präsentation</vt:lpstr>
      <vt:lpstr>Sünde</vt:lpstr>
      <vt:lpstr>Markus 9.2ff Die Verklärung Jesu</vt:lpstr>
      <vt:lpstr>PowerPoint-Präsentation</vt:lpstr>
      <vt:lpstr>Anthropozentrik</vt:lpstr>
      <vt:lpstr>Die Entthronung: Was ist der Sinn meiner Bekehrung?</vt:lpstr>
      <vt:lpstr>Gott (Existenz, Wesen, Namen)</vt:lpstr>
      <vt:lpstr>PowerPoint-Präsentation</vt:lpstr>
      <vt:lpstr>Paulus – oder Plato?</vt:lpstr>
      <vt:lpstr>PowerPoint-Präsentation</vt:lpstr>
      <vt:lpstr>P Paulus – oder PLATO (Geist und Gestalt)</vt:lpstr>
      <vt:lpstr>Geist und Gestalt</vt:lpstr>
      <vt:lpstr>Die Welt, der Mensch  (und der Leib)</vt:lpstr>
      <vt:lpstr>Geist</vt:lpstr>
      <vt:lpstr>Johannes 3.1ff Nikodemus und die neue Geburt</vt:lpstr>
      <vt:lpstr>PowerPoint-Präsentation</vt:lpstr>
      <vt:lpstr>PowerPoint-Präsentation</vt:lpstr>
      <vt:lpstr>„…von des Leibe werden Ströme lebendigen Wassers fließen…“ Johannes 7.37-39</vt:lpstr>
      <vt:lpstr>PowerPoint-Präsentation</vt:lpstr>
      <vt:lpstr>PowerPoint-Präsentation</vt:lpstr>
      <vt:lpstr>PowerPoint-Präsentation</vt:lpstr>
      <vt:lpstr>PowerPoint-Präsentation</vt:lpstr>
      <vt:lpstr>PowerPoint-Präsentation</vt:lpstr>
      <vt:lpstr>„Fleisch“ (Der Gegensatz ist nicht „Geist – Leib“, sondern „Geist – Fleisch“!)</vt:lpstr>
      <vt:lpstr>PowerPoint-Präsentation</vt:lpstr>
      <vt:lpstr>Römer 6.5-6</vt:lpstr>
      <vt:lpstr>Gott, der ins Irdische eintritt „Anthropomorphe Redeweise von Gott“</vt:lpstr>
      <vt:lpstr>PowerPoint-Präsentation</vt:lpstr>
      <vt:lpstr>PowerPoint-Präsentation</vt:lpstr>
      <vt:lpstr>PowerPoint-Präsentation</vt:lpstr>
      <vt:lpstr>Biblische Hinweise</vt:lpstr>
      <vt:lpstr>PowerPoint-Präsentation</vt:lpstr>
      <vt:lpstr>…und dann in den Evangelien</vt:lpstr>
      <vt:lpstr>„Das Wort (gr. logos) wurde Fleisch…“ Johannes 1.1-18</vt:lpstr>
      <vt:lpstr>PowerPoint-Präsentation</vt:lpstr>
      <vt:lpstr>Glaube</vt:lpstr>
      <vt:lpstr>„Glaubt an mich…“ (Nicht nur: „Glaubt etwas…!“)</vt:lpstr>
      <vt:lpstr>„Lernen“</vt:lpstr>
      <vt:lpstr>Die Welt, der Mensch  (und der Leib)</vt:lpstr>
      <vt:lpstr>Mensch und Gemeinschaft</vt:lpstr>
      <vt:lpstr>Ewiges Leben</vt:lpstr>
      <vt:lpstr>Heil</vt:lpstr>
      <vt:lpstr>Exkurs „Bildersprache der Offenbarung“ – Johannes bekommt Einblick in kommende Wirklichkeiten</vt:lpstr>
      <vt:lpstr>PowerPoint-Präsentation</vt:lpstr>
      <vt:lpstr>PowerPoint-Präsentation</vt:lpstr>
      <vt:lpstr>Das macht nun den Unterschied aus:</vt:lpstr>
      <vt:lpstr>PowerPoint-Präsentation</vt:lpstr>
      <vt:lpstr>„Entmythologisierung“</vt:lpstr>
      <vt:lpstr>PowerPoint-Präsentation</vt:lpstr>
    </vt:vector>
  </TitlesOfParts>
  <Company>MdF-SK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Hebräisches und Griechisches Denken</dc:title>
  <dc:creator>Kurt Schneck</dc:creator>
  <cp:lastModifiedBy>Kurt Schneck</cp:lastModifiedBy>
  <cp:revision>505</cp:revision>
  <dcterms:created xsi:type="dcterms:W3CDTF">2006-11-09T19:36:29Z</dcterms:created>
  <dcterms:modified xsi:type="dcterms:W3CDTF">2024-06-22T12:58:13Z</dcterms:modified>
</cp:coreProperties>
</file>